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7" r:id="rId2"/>
    <p:sldId id="293" r:id="rId3"/>
    <p:sldId id="294" r:id="rId4"/>
    <p:sldId id="334" r:id="rId5"/>
    <p:sldId id="295" r:id="rId6"/>
    <p:sldId id="296" r:id="rId7"/>
    <p:sldId id="297" r:id="rId8"/>
    <p:sldId id="338" r:id="rId9"/>
    <p:sldId id="339" r:id="rId10"/>
    <p:sldId id="344" r:id="rId11"/>
    <p:sldId id="345" r:id="rId12"/>
    <p:sldId id="346" r:id="rId13"/>
    <p:sldId id="347" r:id="rId14"/>
    <p:sldId id="348" r:id="rId15"/>
    <p:sldId id="349" r:id="rId16"/>
    <p:sldId id="350" r:id="rId17"/>
    <p:sldId id="336" r:id="rId18"/>
    <p:sldId id="341" r:id="rId19"/>
    <p:sldId id="300" r:id="rId20"/>
    <p:sldId id="301" r:id="rId21"/>
    <p:sldId id="356" r:id="rId22"/>
    <p:sldId id="2837" r:id="rId23"/>
    <p:sldId id="2838" r:id="rId24"/>
    <p:sldId id="303" r:id="rId25"/>
    <p:sldId id="304" r:id="rId26"/>
    <p:sldId id="268" r:id="rId27"/>
    <p:sldId id="302" r:id="rId28"/>
    <p:sldId id="305" r:id="rId29"/>
    <p:sldId id="306" r:id="rId30"/>
    <p:sldId id="307" r:id="rId31"/>
    <p:sldId id="308" r:id="rId32"/>
    <p:sldId id="342" r:id="rId33"/>
    <p:sldId id="343" r:id="rId34"/>
    <p:sldId id="309" r:id="rId35"/>
    <p:sldId id="310" r:id="rId36"/>
    <p:sldId id="311" r:id="rId37"/>
    <p:sldId id="312" r:id="rId38"/>
    <p:sldId id="314" r:id="rId39"/>
    <p:sldId id="313" r:id="rId40"/>
    <p:sldId id="351" r:id="rId41"/>
    <p:sldId id="352" r:id="rId42"/>
    <p:sldId id="353" r:id="rId43"/>
    <p:sldId id="354" r:id="rId44"/>
    <p:sldId id="315" r:id="rId45"/>
    <p:sldId id="316" r:id="rId46"/>
    <p:sldId id="281" r:id="rId47"/>
    <p:sldId id="317" r:id="rId48"/>
    <p:sldId id="355" r:id="rId49"/>
    <p:sldId id="319" r:id="rId50"/>
    <p:sldId id="318" r:id="rId51"/>
    <p:sldId id="320" r:id="rId52"/>
    <p:sldId id="321" r:id="rId53"/>
    <p:sldId id="324" r:id="rId54"/>
    <p:sldId id="326" r:id="rId55"/>
    <p:sldId id="327" r:id="rId56"/>
    <p:sldId id="325" r:id="rId57"/>
    <p:sldId id="287" r:id="rId58"/>
    <p:sldId id="328" r:id="rId59"/>
    <p:sldId id="329" r:id="rId60"/>
    <p:sldId id="330" r:id="rId61"/>
    <p:sldId id="335"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73"/>
    <p:restoredTop sz="76431"/>
  </p:normalViewPr>
  <p:slideViewPr>
    <p:cSldViewPr snapToGrid="0">
      <p:cViewPr varScale="1">
        <p:scale>
          <a:sx n="76" d="100"/>
          <a:sy n="76" d="100"/>
        </p:scale>
        <p:origin x="804" y="44"/>
      </p:cViewPr>
      <p:guideLst/>
    </p:cSldViewPr>
  </p:slideViewPr>
  <p:notesTextViewPr>
    <p:cViewPr>
      <p:scale>
        <a:sx n="1" d="1"/>
        <a:sy n="1" d="1"/>
      </p:scale>
      <p:origin x="0" y="-42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1157A3-5059-5E44-9524-484519A9D8B1}" type="datetimeFigureOut">
              <a:rPr lang="en-US" smtClean="0"/>
              <a:t>10/25/2022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7D60C-7181-4640-95DD-94CC9C2F2D77}" type="slidenum">
              <a:rPr lang="en-US" smtClean="0"/>
              <a:t>‹#›</a:t>
            </a:fld>
            <a:endParaRPr lang="en-US"/>
          </a:p>
        </p:txBody>
      </p:sp>
    </p:spTree>
    <p:extLst>
      <p:ext uri="{BB962C8B-B14F-4D97-AF65-F5344CB8AC3E}">
        <p14:creationId xmlns:p14="http://schemas.microsoft.com/office/powerpoint/2010/main" val="2108626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PlaceHolder 1"/>
          <p:cNvSpPr>
            <a:spLocks noGrp="1" noRot="1" noChangeAspect="1"/>
          </p:cNvSpPr>
          <p:nvPr>
            <p:ph type="sldImg"/>
          </p:nvPr>
        </p:nvSpPr>
        <p:spPr>
          <a:xfrm>
            <a:off x="2362200" y="549275"/>
            <a:ext cx="4876800" cy="2743200"/>
          </a:xfrm>
          <a:prstGeom prst="rect">
            <a:avLst/>
          </a:prstGeom>
        </p:spPr>
      </p:sp>
      <p:sp>
        <p:nvSpPr>
          <p:cNvPr id="347" name="PlaceHolder 2"/>
          <p:cNvSpPr>
            <a:spLocks noGrp="1"/>
          </p:cNvSpPr>
          <p:nvPr>
            <p:ph type="body"/>
          </p:nvPr>
        </p:nvSpPr>
        <p:spPr>
          <a:xfrm>
            <a:off x="1279080" y="3475800"/>
            <a:ext cx="7042320" cy="3289680"/>
          </a:xfrm>
          <a:prstGeom prst="rect">
            <a:avLst/>
          </a:prstGeom>
        </p:spPr>
        <p:txBody>
          <a:bodyPr>
            <a:noAutofit/>
          </a:bodyPr>
          <a:lstStyle/>
          <a:p>
            <a:r>
              <a:rPr lang="en-AU" sz="2000" b="0" strike="noStrike" spc="-1" dirty="0">
                <a:latin typeface="Arial"/>
              </a:rPr>
              <a:t>Clearly I am not Dr </a:t>
            </a:r>
            <a:r>
              <a:rPr lang="en-AU" sz="2000" b="0" strike="noStrike" spc="-1" dirty="0" err="1">
                <a:latin typeface="Arial"/>
              </a:rPr>
              <a:t>Anwarul</a:t>
            </a:r>
            <a:r>
              <a:rPr lang="en-AU" sz="2000" b="0" strike="noStrike" spc="-1" dirty="0">
                <a:latin typeface="Arial"/>
              </a:rPr>
              <a:t>.</a:t>
            </a:r>
          </a:p>
        </p:txBody>
      </p:sp>
      <p:sp>
        <p:nvSpPr>
          <p:cNvPr id="348" name="TextShape 3"/>
          <p:cNvSpPr txBox="1"/>
          <p:nvPr/>
        </p:nvSpPr>
        <p:spPr>
          <a:xfrm>
            <a:off x="5440320" y="6950160"/>
            <a:ext cx="4160520" cy="364680"/>
          </a:xfrm>
          <a:prstGeom prst="rect">
            <a:avLst/>
          </a:prstGeom>
          <a:noFill/>
          <a:ln w="9360">
            <a:noFill/>
          </a:ln>
        </p:spPr>
        <p:txBody>
          <a:bodyPr anchor="b">
            <a:noAutofit/>
          </a:bodyPr>
          <a:lstStyle/>
          <a:p>
            <a:pPr algn="r">
              <a:lnSpc>
                <a:spcPct val="100000"/>
              </a:lnSpc>
            </a:pPr>
            <a:fld id="{D62FB7A5-7A54-48CD-B289-8B5D7C1D9B82}" type="slidenum">
              <a:rPr lang="en-US" sz="1200" b="0" strike="noStrike" spc="-1">
                <a:latin typeface="Arial"/>
              </a:rPr>
              <a:t>1</a:t>
            </a:fld>
            <a:endParaRPr lang="en-AU"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that information – this is the same example – and break it down by showing you the decimal parts and the binary conversion that goes with it.</a:t>
            </a:r>
          </a:p>
        </p:txBody>
      </p:sp>
      <p:sp>
        <p:nvSpPr>
          <p:cNvPr id="4" name="Slide Number Placeholder 3"/>
          <p:cNvSpPr>
            <a:spLocks noGrp="1"/>
          </p:cNvSpPr>
          <p:nvPr>
            <p:ph type="sldNum" sz="quarter" idx="5"/>
          </p:nvPr>
        </p:nvSpPr>
        <p:spPr/>
        <p:txBody>
          <a:bodyPr/>
          <a:lstStyle/>
          <a:p>
            <a:fld id="{69D7D60C-7181-4640-95DD-94CC9C2F2D77}" type="slidenum">
              <a:rPr lang="en-US" smtClean="0"/>
              <a:t>10</a:t>
            </a:fld>
            <a:endParaRPr lang="en-US"/>
          </a:p>
        </p:txBody>
      </p:sp>
    </p:spTree>
    <p:extLst>
      <p:ext uri="{BB962C8B-B14F-4D97-AF65-F5344CB8AC3E}">
        <p14:creationId xmlns:p14="http://schemas.microsoft.com/office/powerpoint/2010/main" val="493508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IP address in binary. Clearly the decimal representation is easier for humans but computers like ones and zeroes so here we are.</a:t>
            </a:r>
          </a:p>
        </p:txBody>
      </p:sp>
      <p:sp>
        <p:nvSpPr>
          <p:cNvPr id="4" name="Slide Number Placeholder 3"/>
          <p:cNvSpPr>
            <a:spLocks noGrp="1"/>
          </p:cNvSpPr>
          <p:nvPr>
            <p:ph type="sldNum" sz="quarter" idx="5"/>
          </p:nvPr>
        </p:nvSpPr>
        <p:spPr/>
        <p:txBody>
          <a:bodyPr/>
          <a:lstStyle/>
          <a:p>
            <a:fld id="{69D7D60C-7181-4640-95DD-94CC9C2F2D77}" type="slidenum">
              <a:rPr lang="en-US" smtClean="0"/>
              <a:t>11</a:t>
            </a:fld>
            <a:endParaRPr lang="en-US"/>
          </a:p>
        </p:txBody>
      </p:sp>
    </p:spTree>
    <p:extLst>
      <p:ext uri="{BB962C8B-B14F-4D97-AF65-F5344CB8AC3E}">
        <p14:creationId xmlns:p14="http://schemas.microsoft.com/office/powerpoint/2010/main" val="582495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subnet mask in binary. Notice that it’s a nice string of ones followed by zeroes. The interesting part is that a 255 is all ones (that’s easy); but the 240 is four ones followed by four zeroes. This tells us that the first four bits of the “103” is the network; and the last four bits are the host. The last byte (8 bits) is also part of the host. </a:t>
            </a:r>
          </a:p>
        </p:txBody>
      </p:sp>
      <p:sp>
        <p:nvSpPr>
          <p:cNvPr id="4" name="Slide Number Placeholder 3"/>
          <p:cNvSpPr>
            <a:spLocks noGrp="1"/>
          </p:cNvSpPr>
          <p:nvPr>
            <p:ph type="sldNum" sz="quarter" idx="5"/>
          </p:nvPr>
        </p:nvSpPr>
        <p:spPr/>
        <p:txBody>
          <a:bodyPr/>
          <a:lstStyle/>
          <a:p>
            <a:fld id="{69D7D60C-7181-4640-95DD-94CC9C2F2D77}" type="slidenum">
              <a:rPr lang="en-US" smtClean="0"/>
              <a:t>12</a:t>
            </a:fld>
            <a:endParaRPr lang="en-US"/>
          </a:p>
        </p:txBody>
      </p:sp>
    </p:spTree>
    <p:extLst>
      <p:ext uri="{BB962C8B-B14F-4D97-AF65-F5344CB8AC3E}">
        <p14:creationId xmlns:p14="http://schemas.microsoft.com/office/powerpoint/2010/main" val="2956748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the network number what the computer does is do a bitwise AND between the address and the subnet mask. An AND operation is very efficient for computers. 1 AND 1 is still 1. 0 AND 1 is 0. 0 AND 0 is 0. So what happens is that the network component stays the same but the host component gets turned into zeros because the subnet mask is a zero for the last 12 bits of the subnet mask.</a:t>
            </a:r>
          </a:p>
          <a:p>
            <a:endParaRPr lang="en-US" dirty="0"/>
          </a:p>
          <a:p>
            <a:r>
              <a:rPr lang="en-US" dirty="0"/>
              <a:t>Now this is still in binary so not easy for humans. But…</a:t>
            </a:r>
          </a:p>
        </p:txBody>
      </p:sp>
      <p:sp>
        <p:nvSpPr>
          <p:cNvPr id="4" name="Slide Number Placeholder 3"/>
          <p:cNvSpPr>
            <a:spLocks noGrp="1"/>
          </p:cNvSpPr>
          <p:nvPr>
            <p:ph type="sldNum" sz="quarter" idx="5"/>
          </p:nvPr>
        </p:nvSpPr>
        <p:spPr/>
        <p:txBody>
          <a:bodyPr/>
          <a:lstStyle/>
          <a:p>
            <a:fld id="{69D7D60C-7181-4640-95DD-94CC9C2F2D77}" type="slidenum">
              <a:rPr lang="en-US" smtClean="0"/>
              <a:t>13</a:t>
            </a:fld>
            <a:endParaRPr lang="en-US"/>
          </a:p>
        </p:txBody>
      </p:sp>
    </p:spTree>
    <p:extLst>
      <p:ext uri="{BB962C8B-B14F-4D97-AF65-F5344CB8AC3E}">
        <p14:creationId xmlns:p14="http://schemas.microsoft.com/office/powerpoint/2010/main" val="1020652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convert back to decimal all of a sudden it looks very familiar. 143 converts to 143. 88 converts to 88. Because those parts of the subnet mask are “all ones” and therefore stay the same. 103 turns into 96.</a:t>
            </a:r>
          </a:p>
        </p:txBody>
      </p:sp>
      <p:sp>
        <p:nvSpPr>
          <p:cNvPr id="4" name="Slide Number Placeholder 3"/>
          <p:cNvSpPr>
            <a:spLocks noGrp="1"/>
          </p:cNvSpPr>
          <p:nvPr>
            <p:ph type="sldNum" sz="quarter" idx="5"/>
          </p:nvPr>
        </p:nvSpPr>
        <p:spPr/>
        <p:txBody>
          <a:bodyPr/>
          <a:lstStyle/>
          <a:p>
            <a:fld id="{69D7D60C-7181-4640-95DD-94CC9C2F2D77}" type="slidenum">
              <a:rPr lang="en-US" smtClean="0"/>
              <a:t>14</a:t>
            </a:fld>
            <a:endParaRPr lang="en-US"/>
          </a:p>
        </p:txBody>
      </p:sp>
    </p:spTree>
    <p:extLst>
      <p:ext uri="{BB962C8B-B14F-4D97-AF65-F5344CB8AC3E}">
        <p14:creationId xmlns:p14="http://schemas.microsoft.com/office/powerpoint/2010/main" val="537700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we do the opposite – and take the inverse of the subnet mask we can figure out which host we are on the network. Again, this isn’t something that is actually needed, it’s just an intellectual exercise. Here we can see that we have something down in the last 12 bits.</a:t>
            </a:r>
          </a:p>
        </p:txBody>
      </p:sp>
      <p:sp>
        <p:nvSpPr>
          <p:cNvPr id="4" name="Slide Number Placeholder 3"/>
          <p:cNvSpPr>
            <a:spLocks noGrp="1"/>
          </p:cNvSpPr>
          <p:nvPr>
            <p:ph type="sldNum" sz="quarter" idx="5"/>
          </p:nvPr>
        </p:nvSpPr>
        <p:spPr/>
        <p:txBody>
          <a:bodyPr/>
          <a:lstStyle/>
          <a:p>
            <a:fld id="{69D7D60C-7181-4640-95DD-94CC9C2F2D77}" type="slidenum">
              <a:rPr lang="en-US" smtClean="0"/>
              <a:t>15</a:t>
            </a:fld>
            <a:endParaRPr lang="en-US"/>
          </a:p>
        </p:txBody>
      </p:sp>
    </p:spTree>
    <p:extLst>
      <p:ext uri="{BB962C8B-B14F-4D97-AF65-F5344CB8AC3E}">
        <p14:creationId xmlns:p14="http://schemas.microsoft.com/office/powerpoint/2010/main" val="1943145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Converting back to decimal it all makes sense. 35 turns to 35. And 103 turns to 7. In reality, we could have subtracted 96 from 103 to get 7 and it would have worked out the same way.</a:t>
            </a:r>
          </a:p>
        </p:txBody>
      </p:sp>
      <p:sp>
        <p:nvSpPr>
          <p:cNvPr id="4" name="Slide Number Placeholder 3"/>
          <p:cNvSpPr>
            <a:spLocks noGrp="1"/>
          </p:cNvSpPr>
          <p:nvPr>
            <p:ph type="sldNum" sz="quarter" idx="5"/>
          </p:nvPr>
        </p:nvSpPr>
        <p:spPr/>
        <p:txBody>
          <a:bodyPr/>
          <a:lstStyle/>
          <a:p>
            <a:fld id="{69D7D60C-7181-4640-95DD-94CC9C2F2D77}" type="slidenum">
              <a:rPr lang="en-US" smtClean="0"/>
              <a:t>16</a:t>
            </a:fld>
            <a:endParaRPr lang="en-US"/>
          </a:p>
        </p:txBody>
      </p:sp>
    </p:spTree>
    <p:extLst>
      <p:ext uri="{BB962C8B-B14F-4D97-AF65-F5344CB8AC3E}">
        <p14:creationId xmlns:p14="http://schemas.microsoft.com/office/powerpoint/2010/main" val="647485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some other information that you might find useful.</a:t>
            </a:r>
          </a:p>
          <a:p>
            <a:endParaRPr lang="en-US" dirty="0"/>
          </a:p>
          <a:p>
            <a:r>
              <a:rPr lang="en-US" dirty="0"/>
              <a:t>[Click] Using subnet masks for IP addressing is called Classless Inter-Domain Routing. You’ll see it abbreviated and it’s pronounced CIDR as in “apple cider”.</a:t>
            </a:r>
          </a:p>
          <a:p>
            <a:r>
              <a:rPr lang="en-US" dirty="0"/>
              <a:t>[Click] You might also see subnet masks expressed in “slash” notation. /16. /24. Something like that. The number after the slash indicates how many ones are in the subnet mask. So for 255.255.255.0 you can see there are three “255”s each with eight bits in them so there times eight is 24.</a:t>
            </a:r>
          </a:p>
          <a:p>
            <a:endParaRPr lang="en-US" dirty="0"/>
          </a:p>
          <a:p>
            <a:r>
              <a:rPr lang="en-US" dirty="0"/>
              <a:t>[Click] If you are planning your network there are a couple of special IP addresses. You can’t use the first address.</a:t>
            </a:r>
          </a:p>
          <a:p>
            <a:r>
              <a:rPr lang="en-US" dirty="0"/>
              <a:t>[Click] And you can’t use the last address. The first address is used for talking about the network – so 192.168.17.0 or 15.0.0.0 for example. The last address is the broadcast address – if you want to send a packet to all the hosts on a network that’s what you use. In normal life you (personally) shouldn’t have to use it for anything.</a:t>
            </a:r>
          </a:p>
        </p:txBody>
      </p:sp>
      <p:sp>
        <p:nvSpPr>
          <p:cNvPr id="4" name="Slide Number Placeholder 3"/>
          <p:cNvSpPr>
            <a:spLocks noGrp="1"/>
          </p:cNvSpPr>
          <p:nvPr>
            <p:ph type="sldNum" sz="quarter" idx="5"/>
          </p:nvPr>
        </p:nvSpPr>
        <p:spPr/>
        <p:txBody>
          <a:bodyPr/>
          <a:lstStyle/>
          <a:p>
            <a:fld id="{69D7D60C-7181-4640-95DD-94CC9C2F2D77}" type="slidenum">
              <a:rPr lang="en-US" smtClean="0"/>
              <a:t>17</a:t>
            </a:fld>
            <a:endParaRPr lang="en-US"/>
          </a:p>
        </p:txBody>
      </p:sp>
    </p:spTree>
    <p:extLst>
      <p:ext uri="{BB962C8B-B14F-4D97-AF65-F5344CB8AC3E}">
        <p14:creationId xmlns:p14="http://schemas.microsoft.com/office/powerpoint/2010/main" val="3354923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case where you’ve been given some IP space to set up your network</a:t>
            </a:r>
          </a:p>
          <a:p>
            <a:endParaRPr lang="en-US" dirty="0"/>
          </a:p>
          <a:p>
            <a:r>
              <a:rPr lang="en-US" dirty="0"/>
              <a:t>[Click] You’ve been given 172.16.0.0/16 – that’s the same subnet mask as 255.255.0.0.</a:t>
            </a:r>
          </a:p>
          <a:p>
            <a:r>
              <a:rPr lang="en-US" dirty="0"/>
              <a:t>[Click] What that means is that you have one big network with 65,534 hosts. It’s unlikely you’re going to want such a large network so what can we do about that?</a:t>
            </a:r>
          </a:p>
          <a:p>
            <a:endParaRPr lang="en-US" dirty="0"/>
          </a:p>
          <a:p>
            <a:r>
              <a:rPr lang="en-US" dirty="0"/>
              <a:t>[Click] You can choose to use a different subnet mask for your network. Let’s say you choose /24 – 255.255.255.0</a:t>
            </a:r>
          </a:p>
          <a:p>
            <a:r>
              <a:rPr lang="en-US" dirty="0"/>
              <a:t>[Click] Now you have split your network into 256 smaller subnetworks – subnets. The third byte of the IP address indicates which subnet you’re on. And each subnet can have 254 hosts which is determined by the last byte of the IP address.</a:t>
            </a:r>
          </a:p>
          <a:p>
            <a:endParaRPr lang="en-US" dirty="0"/>
          </a:p>
          <a:p>
            <a:r>
              <a:rPr lang="en-US" dirty="0"/>
              <a:t>The obvious question you have here is: Why 65,534 rather than 65,536? And why 254 rather than 256? The answer to that was in the last slide: You can’t use the first and last IP address of each network. So we have to take two IP addresses out of circulation.</a:t>
            </a:r>
          </a:p>
        </p:txBody>
      </p:sp>
      <p:sp>
        <p:nvSpPr>
          <p:cNvPr id="4" name="Slide Number Placeholder 3"/>
          <p:cNvSpPr>
            <a:spLocks noGrp="1"/>
          </p:cNvSpPr>
          <p:nvPr>
            <p:ph type="sldNum" sz="quarter" idx="5"/>
          </p:nvPr>
        </p:nvSpPr>
        <p:spPr/>
        <p:txBody>
          <a:bodyPr/>
          <a:lstStyle/>
          <a:p>
            <a:fld id="{69D7D60C-7181-4640-95DD-94CC9C2F2D77}" type="slidenum">
              <a:rPr lang="en-US" smtClean="0"/>
              <a:t>18</a:t>
            </a:fld>
            <a:endParaRPr lang="en-US"/>
          </a:p>
        </p:txBody>
      </p:sp>
    </p:spTree>
    <p:extLst>
      <p:ext uri="{BB962C8B-B14F-4D97-AF65-F5344CB8AC3E}">
        <p14:creationId xmlns:p14="http://schemas.microsoft.com/office/powerpoint/2010/main" val="37920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going to talk much to this slide; it’s here for refence – but the table shows the number of bits in various subnet masks in CIDR notation (the /9, /10 part), the number of addresses available and the subnet mask to go with.</a:t>
            </a:r>
          </a:p>
        </p:txBody>
      </p:sp>
      <p:sp>
        <p:nvSpPr>
          <p:cNvPr id="4" name="Slide Number Placeholder 3"/>
          <p:cNvSpPr>
            <a:spLocks noGrp="1"/>
          </p:cNvSpPr>
          <p:nvPr>
            <p:ph type="sldNum" sz="quarter" idx="5"/>
          </p:nvPr>
        </p:nvSpPr>
        <p:spPr/>
        <p:txBody>
          <a:bodyPr/>
          <a:lstStyle/>
          <a:p>
            <a:fld id="{69D7D60C-7181-4640-95DD-94CC9C2F2D77}" type="slidenum">
              <a:rPr lang="en-US" smtClean="0"/>
              <a:t>19</a:t>
            </a:fld>
            <a:endParaRPr lang="en-US"/>
          </a:p>
        </p:txBody>
      </p:sp>
    </p:spTree>
    <p:extLst>
      <p:ext uri="{BB962C8B-B14F-4D97-AF65-F5344CB8AC3E}">
        <p14:creationId xmlns:p14="http://schemas.microsoft.com/office/powerpoint/2010/main" val="1220996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PlaceHolder 1"/>
          <p:cNvSpPr>
            <a:spLocks noGrp="1" noRot="1" noChangeAspect="1"/>
          </p:cNvSpPr>
          <p:nvPr>
            <p:ph type="sldImg"/>
          </p:nvPr>
        </p:nvSpPr>
        <p:spPr>
          <a:xfrm>
            <a:off x="2362200" y="549275"/>
            <a:ext cx="4876800" cy="2743200"/>
          </a:xfrm>
          <a:prstGeom prst="rect">
            <a:avLst/>
          </a:prstGeom>
        </p:spPr>
      </p:sp>
      <p:sp>
        <p:nvSpPr>
          <p:cNvPr id="347" name="PlaceHolder 2"/>
          <p:cNvSpPr>
            <a:spLocks noGrp="1"/>
          </p:cNvSpPr>
          <p:nvPr>
            <p:ph type="body"/>
          </p:nvPr>
        </p:nvSpPr>
        <p:spPr>
          <a:xfrm>
            <a:off x="1279080" y="3475800"/>
            <a:ext cx="7042320" cy="3289680"/>
          </a:xfrm>
          <a:prstGeom prst="rect">
            <a:avLst/>
          </a:prstGeom>
        </p:spPr>
        <p:txBody>
          <a:bodyPr>
            <a:noAutofit/>
          </a:bodyPr>
          <a:lstStyle/>
          <a:p>
            <a:r>
              <a:rPr lang="en-AU" sz="2000" b="0" strike="noStrike" spc="-1" dirty="0">
                <a:latin typeface="Arial"/>
              </a:rPr>
              <a:t>Clearly I am not Dr </a:t>
            </a:r>
            <a:r>
              <a:rPr lang="en-AU" sz="2000" b="0" strike="noStrike" spc="-1" dirty="0" err="1">
                <a:latin typeface="Arial"/>
              </a:rPr>
              <a:t>Anwarul</a:t>
            </a:r>
            <a:r>
              <a:rPr lang="en-AU" sz="2000" b="0" strike="noStrike" spc="-1" dirty="0">
                <a:latin typeface="Arial"/>
              </a:rPr>
              <a:t>. My name is Brett and I’m a Solutions Architect with Amazon Web Services. I’ve been with AWS for seven years working here in Perth with West Australian customers and customers across Australia and around the world. I’m a networking nerd by trade so I’m clearly here for the right topic; but I’ve left some time at the end of the session so that you can ask other general AWS questions as well.</a:t>
            </a:r>
          </a:p>
        </p:txBody>
      </p:sp>
      <p:sp>
        <p:nvSpPr>
          <p:cNvPr id="348" name="TextShape 3"/>
          <p:cNvSpPr txBox="1"/>
          <p:nvPr/>
        </p:nvSpPr>
        <p:spPr>
          <a:xfrm>
            <a:off x="5440320" y="6950160"/>
            <a:ext cx="4160520" cy="364680"/>
          </a:xfrm>
          <a:prstGeom prst="rect">
            <a:avLst/>
          </a:prstGeom>
          <a:noFill/>
          <a:ln w="9360">
            <a:noFill/>
          </a:ln>
        </p:spPr>
        <p:txBody>
          <a:bodyPr anchor="b">
            <a:noAutofit/>
          </a:bodyPr>
          <a:lstStyle/>
          <a:p>
            <a:pPr algn="r">
              <a:lnSpc>
                <a:spcPct val="100000"/>
              </a:lnSpc>
            </a:pPr>
            <a:fld id="{D62FB7A5-7A54-48CD-B289-8B5D7C1D9B82}" type="slidenum">
              <a:rPr lang="en-US" sz="1200" b="0" strike="noStrike" spc="-1">
                <a:latin typeface="Arial"/>
              </a:rPr>
              <a:t>2</a:t>
            </a:fld>
            <a:endParaRPr lang="en-AU" sz="1200" b="0" strike="noStrike" spc="-1">
              <a:latin typeface="Times New Roman"/>
            </a:endParaRPr>
          </a:p>
        </p:txBody>
      </p:sp>
    </p:spTree>
    <p:extLst>
      <p:ext uri="{BB962C8B-B14F-4D97-AF65-F5344CB8AC3E}">
        <p14:creationId xmlns:p14="http://schemas.microsoft.com/office/powerpoint/2010/main" val="1732899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before, a router is a device for moving packets between networks. In a traditional network, routers will have physical interfaces; in a virtual world they will have virtual interfaces – but in any case they will have a link into each network that they need to route packets for. And on each network they will have an IP address so that the hosts on that network can communicate with the router; and it can send packets to those hosts.</a:t>
            </a:r>
          </a:p>
          <a:p>
            <a:endParaRPr lang="en-US" dirty="0"/>
          </a:p>
          <a:p>
            <a:r>
              <a:rPr lang="en-US" dirty="0"/>
              <a:t>[Click] Lets put a router in the picture here.</a:t>
            </a:r>
          </a:p>
          <a:p>
            <a:r>
              <a:rPr lang="en-US" dirty="0"/>
              <a:t>[Click] Next we have two networks.</a:t>
            </a:r>
          </a:p>
          <a:p>
            <a:r>
              <a:rPr lang="en-US" dirty="0"/>
              <a:t>[Click] And we connect them together. That’s it! Sure, there’s a lot of complexity that I’m hiding: Routers run all sorts of protocols to figure out where other networks and other routers are – but for what you need to know, this is just about it.</a:t>
            </a:r>
          </a:p>
        </p:txBody>
      </p:sp>
      <p:sp>
        <p:nvSpPr>
          <p:cNvPr id="4" name="Slide Number Placeholder 3"/>
          <p:cNvSpPr>
            <a:spLocks noGrp="1"/>
          </p:cNvSpPr>
          <p:nvPr>
            <p:ph type="sldNum" sz="quarter" idx="5"/>
          </p:nvPr>
        </p:nvSpPr>
        <p:spPr/>
        <p:txBody>
          <a:bodyPr/>
          <a:lstStyle/>
          <a:p>
            <a:fld id="{69D7D60C-7181-4640-95DD-94CC9C2F2D77}" type="slidenum">
              <a:rPr lang="en-US" smtClean="0"/>
              <a:t>20</a:t>
            </a:fld>
            <a:endParaRPr lang="en-US"/>
          </a:p>
        </p:txBody>
      </p:sp>
    </p:spTree>
    <p:extLst>
      <p:ext uri="{BB962C8B-B14F-4D97-AF65-F5344CB8AC3E}">
        <p14:creationId xmlns:p14="http://schemas.microsoft.com/office/powerpoint/2010/main" val="3973728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important things you need to know.</a:t>
            </a:r>
          </a:p>
          <a:p>
            <a:endParaRPr lang="en-US" dirty="0"/>
          </a:p>
          <a:p>
            <a:r>
              <a:rPr lang="en-US" dirty="0"/>
              <a:t>[Click] Routing is stateless. What that means is the router doesn’t remember anything in between routing packets. If you send 10,000 packets to a web server somewhere the router sees 10,000 individual packets. It has no concept of those packets being associated with each other.</a:t>
            </a:r>
          </a:p>
          <a:p>
            <a:endParaRPr lang="en-US" dirty="0"/>
          </a:p>
          <a:p>
            <a:r>
              <a:rPr lang="en-US" dirty="0"/>
              <a:t>[Click] Packet flow is almost always in two directions. We talk about forward and reverse but it really depends on your observation point. If you’re sending packets to a web server then those are “forward”. And the replies are “reverse”. But from the perspective of the web server, it’s the other way around. The important thing here is the direction of the first packet. If you initiate a session to a server then from your perspective it is outbound. From the server’s perspective it is inbound. But in both cases there are packets in both directions.</a:t>
            </a:r>
          </a:p>
          <a:p>
            <a:endParaRPr lang="en-US" dirty="0"/>
          </a:p>
          <a:p>
            <a:r>
              <a:rPr lang="en-US" dirty="0"/>
              <a:t>[Click] Finally, the path that the traffic takes from you to me might be different to the path that the traffic takes to get from me back to you. The network doesn’t remember how packets got to any particular place. Each packet is routed individually. And even packets in the same stream (say, you talking to a web server) might get routed differently.</a:t>
            </a:r>
          </a:p>
        </p:txBody>
      </p:sp>
      <p:sp>
        <p:nvSpPr>
          <p:cNvPr id="4" name="Slide Number Placeholder 3"/>
          <p:cNvSpPr>
            <a:spLocks noGrp="1"/>
          </p:cNvSpPr>
          <p:nvPr>
            <p:ph type="sldNum" sz="quarter" idx="5"/>
          </p:nvPr>
        </p:nvSpPr>
        <p:spPr/>
        <p:txBody>
          <a:bodyPr/>
          <a:lstStyle/>
          <a:p>
            <a:fld id="{69D7D60C-7181-4640-95DD-94CC9C2F2D77}" type="slidenum">
              <a:rPr lang="en-US" smtClean="0"/>
              <a:t>21</a:t>
            </a:fld>
            <a:endParaRPr lang="en-US"/>
          </a:p>
        </p:txBody>
      </p:sp>
    </p:spTree>
    <p:extLst>
      <p:ext uri="{BB962C8B-B14F-4D97-AF65-F5344CB8AC3E}">
        <p14:creationId xmlns:p14="http://schemas.microsoft.com/office/powerpoint/2010/main" val="19400296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Anyway let’s see this in action. [Click] Our IP packet is sent to our local router. It looks at the local routing table and determines that the destination is somewhere to the right. Now, an average home router has a default route pointing to the Internet which means that anything that isn’t local goes there. [Click] So we send it to our “upstream” </a:t>
            </a:r>
            <a:r>
              <a:rPr lang="en-US" dirty="0" err="1"/>
              <a:t>neighbour</a:t>
            </a:r>
            <a:r>
              <a:rPr lang="en-US" dirty="0"/>
              <a:t>.</a:t>
            </a:r>
          </a:p>
          <a:p>
            <a:endParaRPr lang="en-US" dirty="0"/>
          </a:p>
          <a:p>
            <a:r>
              <a:rPr lang="en-US" dirty="0"/>
              <a:t>This router has many choices about where to send the packet. It consults its routing table and determines the next best hop (or router) to send the packet to. This is a local decision. For performance it can’t communicate with anyone else for each packet it has to decide right now. [Click] So it sends the packet.</a:t>
            </a:r>
          </a:p>
          <a:p>
            <a:endParaRPr lang="en-US" dirty="0"/>
          </a:p>
          <a:p>
            <a:r>
              <a:rPr lang="en-US" dirty="0"/>
              <a:t>This router has to make the same decision. But it’s view of the world might be different. It might be in a totally different organization which pays different costs for their links. Who knows! [Click] So it makes that decision and sends the packet to the next router. Geography isn’t a concern here – only what the networks thinks is the shortest path.</a:t>
            </a:r>
          </a:p>
          <a:p>
            <a:endParaRPr lang="en-US" dirty="0"/>
          </a:p>
          <a:p>
            <a:r>
              <a:rPr lang="en-US" dirty="0"/>
              <a:t>[Click] This process repeats until the packet (hopefully!) gets to the destination. Every step is a local decision.</a:t>
            </a:r>
          </a:p>
        </p:txBody>
      </p:sp>
      <p:sp>
        <p:nvSpPr>
          <p:cNvPr id="4" name="Slide Number Placeholder 3"/>
          <p:cNvSpPr>
            <a:spLocks noGrp="1"/>
          </p:cNvSpPr>
          <p:nvPr>
            <p:ph type="sldNum" sz="quarter" idx="5"/>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3995585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packet has arrived at the server. The server processes the request and decides to send a reply. This is the reverse of what we just went through. There’s no difference here to what our device did except from a human perspective this is a reply packet. From the network’s perspective there is no such thing as reply packets – there are only packets. Remember, there’s no connection between the packet that we sent and the packet that is going back.</a:t>
            </a:r>
          </a:p>
          <a:p>
            <a:endParaRPr lang="en-US" dirty="0"/>
          </a:p>
          <a:p>
            <a:r>
              <a:rPr lang="en-US" dirty="0"/>
              <a:t>[Click] Here’s our reply heading out of the server. It goes to the local router who does a lookup of the destination address. Bear in mind that now the destination is us. [Click] it decides to send it back along the same path.</a:t>
            </a:r>
          </a:p>
          <a:p>
            <a:endParaRPr lang="en-US" dirty="0"/>
          </a:p>
          <a:p>
            <a:r>
              <a:rPr lang="en-US" dirty="0"/>
              <a:t>That router once again makes a decision about where to send the packet. [Click] It decides and sends. Wait. What happened there? It turns out that from the viewpoint of that router, the shortest path wasn’t the path that the original packet came from. The router doesn’t remember the first packet and packets don’t contain a record of where they’ve been. So this router has made a decision on the best information it has on how to reach the destination – which is us. Could the route back to us be longer than the route to the server? Absolutely. Could it be shorter? For sure!</a:t>
            </a:r>
          </a:p>
          <a:p>
            <a:endParaRPr lang="en-US" dirty="0"/>
          </a:p>
          <a:p>
            <a:r>
              <a:rPr lang="en-US" dirty="0"/>
              <a:t>In general we like to keep routing symmetrical because it helps humans and it actually does help applications too. But there’s no guarantee. Remember our traceroute? It turns out that if you do a traceroute from A to B; then do a traceroute from B to A you might get two different paths. And because the Internet is large you might get different paths at different times.</a:t>
            </a:r>
          </a:p>
          <a:p>
            <a:endParaRPr lang="en-US" dirty="0"/>
          </a:p>
          <a:p>
            <a:r>
              <a:rPr lang="en-US" dirty="0"/>
              <a:t>[Click] Anyway. Our packet continues on the way back. Eventually, all things being equal it arrives at our router and gets delivered to us. Journey over. And that’s just one packet and one reply. This is happening countless times per second on your network and on all the networks in the world. I’m amazed the Internet works at all.</a:t>
            </a:r>
          </a:p>
        </p:txBody>
      </p:sp>
      <p:sp>
        <p:nvSpPr>
          <p:cNvPr id="4" name="Slide Number Placeholder 3"/>
          <p:cNvSpPr>
            <a:spLocks noGrp="1"/>
          </p:cNvSpPr>
          <p:nvPr>
            <p:ph type="sldNum" sz="quarter" idx="5"/>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2388611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ports for a moment. There are two very commonly used protocols – TCP and UDP. TCP is used by applications when they want to reliably transmit data between computers. UDP is for sending packets but there’s no mechanism built into the protocol to ensure that they get to where they are supposed to go. If you’re designing a new protocol you probably want to look at the right choice here, but for most of what you’re doing the decision has been made for you.</a:t>
            </a:r>
          </a:p>
          <a:p>
            <a:endParaRPr lang="en-US" dirty="0"/>
          </a:p>
          <a:p>
            <a:r>
              <a:rPr lang="en-US" dirty="0"/>
              <a:t>So IP is responsible for delivering the packets but [Click] we need a way to identify the application that is using the network and that’s where ports come in. [Click] TCP and UDP both use a 16 bit number to represent ports so they can be between 0 and 65,535.</a:t>
            </a:r>
          </a:p>
          <a:p>
            <a:endParaRPr lang="en-US" dirty="0"/>
          </a:p>
          <a:p>
            <a:r>
              <a:rPr lang="en-US" dirty="0"/>
              <a:t>[Click] When the ports were first defined they were broken down into these categories. In general, you won’t have to worry about this too much and don’t get concerned if you see protocols that are using ports under 1,023 or above 10,000 or whatever. It doesn’t really make a difference on the network.</a:t>
            </a:r>
          </a:p>
          <a:p>
            <a:endParaRPr lang="en-US" dirty="0"/>
          </a:p>
          <a:p>
            <a:r>
              <a:rPr lang="en-US" dirty="0"/>
              <a:t>[Click] Finally, there are standard ports for just about every application and these are centrally defined.</a:t>
            </a:r>
          </a:p>
        </p:txBody>
      </p:sp>
      <p:sp>
        <p:nvSpPr>
          <p:cNvPr id="4" name="Slide Number Placeholder 3"/>
          <p:cNvSpPr>
            <a:spLocks noGrp="1"/>
          </p:cNvSpPr>
          <p:nvPr>
            <p:ph type="sldNum" sz="quarter" idx="5"/>
          </p:nvPr>
        </p:nvSpPr>
        <p:spPr/>
        <p:txBody>
          <a:bodyPr/>
          <a:lstStyle/>
          <a:p>
            <a:fld id="{69D7D60C-7181-4640-95DD-94CC9C2F2D77}" type="slidenum">
              <a:rPr lang="en-US" smtClean="0"/>
              <a:t>24</a:t>
            </a:fld>
            <a:endParaRPr lang="en-US"/>
          </a:p>
        </p:txBody>
      </p:sp>
    </p:spTree>
    <p:extLst>
      <p:ext uri="{BB962C8B-B14F-4D97-AF65-F5344CB8AC3E}">
        <p14:creationId xmlns:p14="http://schemas.microsoft.com/office/powerpoint/2010/main" val="1603610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common ports that you should probably know about.</a:t>
            </a:r>
          </a:p>
          <a:p>
            <a:endParaRPr lang="en-US" dirty="0"/>
          </a:p>
          <a:p>
            <a:r>
              <a:rPr lang="en-US" dirty="0"/>
              <a:t>[Click] SSH is Secure Shell – TCP port 22. HTTP is Hypertext Transport Protocol which uses port 80. HTTPS is the secure version of that. Note that these all use TCP because they require a reliable way to get data between computers. DNS uses UDP port 53 (it actually can use TCP as well). DHCP which is the Dynamic Host Configuration Protocol uses a couple of UDP ports. It’s used for automatically configuring the IP address, subnet mask and other networking options on your computer.</a:t>
            </a:r>
          </a:p>
          <a:p>
            <a:endParaRPr lang="en-US" dirty="0"/>
          </a:p>
          <a:p>
            <a:r>
              <a:rPr lang="en-US" dirty="0"/>
              <a:t>[Click] You might hear the term “socket” used when talking about ports – these are the application interfaces within the operating system. If you’re deep in the weeds writing code this is the type of thing you’re going to need to know. But we think of a socket as the end of a hose that connects us to the other end. And we talk about network traffic as "streams".</a:t>
            </a:r>
          </a:p>
          <a:p>
            <a:endParaRPr lang="en-US" dirty="0"/>
          </a:p>
          <a:p>
            <a:r>
              <a:rPr lang="en-US" dirty="0"/>
              <a:t>[Click] In each network transaction there are actually two ports in use – the destination port and the source port. [Click] In general the destination port on the first packet goes to the well-known port for the application. Say, 80 for HTTP or 443 for HTTPS. [Click] When you send that packet you’ll choose a source port that is unique on your machine. It doesn’t have to be the same and is usually what we call a “high” port number – 1,024 and above. When packets are sent back to you from the server both the IP addresses and the ports are swapped around. The source becomes destination in both cases. This allows many computers to communicate with each other on the same ports without conflict because we can use the IP addresses and port numbers to uniquely define a conversation.</a:t>
            </a:r>
          </a:p>
        </p:txBody>
      </p:sp>
      <p:sp>
        <p:nvSpPr>
          <p:cNvPr id="4" name="Slide Number Placeholder 3"/>
          <p:cNvSpPr>
            <a:spLocks noGrp="1"/>
          </p:cNvSpPr>
          <p:nvPr>
            <p:ph type="sldNum" sz="quarter" idx="5"/>
          </p:nvPr>
        </p:nvSpPr>
        <p:spPr/>
        <p:txBody>
          <a:bodyPr/>
          <a:lstStyle/>
          <a:p>
            <a:fld id="{69D7D60C-7181-4640-95DD-94CC9C2F2D77}" type="slidenum">
              <a:rPr lang="en-US" smtClean="0"/>
              <a:t>25</a:t>
            </a:fld>
            <a:endParaRPr lang="en-US"/>
          </a:p>
        </p:txBody>
      </p:sp>
    </p:spTree>
    <p:extLst>
      <p:ext uri="{BB962C8B-B14F-4D97-AF65-F5344CB8AC3E}">
        <p14:creationId xmlns:p14="http://schemas.microsoft.com/office/powerpoint/2010/main" val="1972535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PlaceHolder 1"/>
          <p:cNvSpPr>
            <a:spLocks noGrp="1" noRot="1" noChangeAspect="1"/>
          </p:cNvSpPr>
          <p:nvPr>
            <p:ph type="sldImg"/>
          </p:nvPr>
        </p:nvSpPr>
        <p:spPr>
          <a:xfrm>
            <a:off x="2362200" y="549275"/>
            <a:ext cx="4876800" cy="2743200"/>
          </a:xfrm>
          <a:prstGeom prst="rect">
            <a:avLst/>
          </a:prstGeom>
        </p:spPr>
      </p:sp>
      <p:sp>
        <p:nvSpPr>
          <p:cNvPr id="383" name="PlaceHolder 2"/>
          <p:cNvSpPr>
            <a:spLocks noGrp="1"/>
          </p:cNvSpPr>
          <p:nvPr>
            <p:ph type="body"/>
          </p:nvPr>
        </p:nvSpPr>
        <p:spPr>
          <a:xfrm>
            <a:off x="1279080" y="3475800"/>
            <a:ext cx="7042320" cy="3289680"/>
          </a:xfrm>
          <a:prstGeom prst="rect">
            <a:avLst/>
          </a:prstGeom>
        </p:spPr>
        <p:txBody>
          <a:bodyPr>
            <a:noAutofit/>
          </a:bodyPr>
          <a:lstStyle/>
          <a:p>
            <a:r>
              <a:rPr lang="en-AU" sz="2000" b="0" strike="noStrike" spc="-1" dirty="0">
                <a:latin typeface="Arial"/>
              </a:rPr>
              <a:t>Ok. Lots of information there. Let’s talk about Network Address Translation.</a:t>
            </a:r>
          </a:p>
        </p:txBody>
      </p:sp>
      <p:sp>
        <p:nvSpPr>
          <p:cNvPr id="384" name="TextShape 3"/>
          <p:cNvSpPr txBox="1"/>
          <p:nvPr/>
        </p:nvSpPr>
        <p:spPr>
          <a:xfrm>
            <a:off x="5440320" y="6950160"/>
            <a:ext cx="4160520" cy="364680"/>
          </a:xfrm>
          <a:prstGeom prst="rect">
            <a:avLst/>
          </a:prstGeom>
          <a:noFill/>
          <a:ln w="9360">
            <a:noFill/>
          </a:ln>
        </p:spPr>
        <p:txBody>
          <a:bodyPr anchor="b">
            <a:noAutofit/>
          </a:bodyPr>
          <a:lstStyle/>
          <a:p>
            <a:pPr algn="r">
              <a:lnSpc>
                <a:spcPct val="100000"/>
              </a:lnSpc>
            </a:pPr>
            <a:fld id="{E03A5903-CECB-4DBF-90E6-F8A7C87730DB}" type="slidenum">
              <a:rPr lang="en-US" sz="1200" b="0" strike="noStrike" spc="-1">
                <a:latin typeface="Arial"/>
              </a:rPr>
              <a:t>26</a:t>
            </a:fld>
            <a:endParaRPr lang="en-AU" sz="1200" b="0" strike="noStrike"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moment to consider IPv4.</a:t>
            </a:r>
          </a:p>
          <a:p>
            <a:endParaRPr lang="en-US" dirty="0"/>
          </a:p>
          <a:p>
            <a:r>
              <a:rPr lang="en-US" dirty="0"/>
              <a:t>[Click] It has a 32-bit address space which gives us a maximum number of addresses in the billions. The usable number is a fair bit lower than that and we’re running out. Because IPv4 was designed in the early 1980s and no-one predicted how popular the Internet was going to be.</a:t>
            </a:r>
          </a:p>
          <a:p>
            <a:r>
              <a:rPr lang="en-US" dirty="0"/>
              <a:t>[Click] What can we do about that?</a:t>
            </a:r>
          </a:p>
          <a:p>
            <a:r>
              <a:rPr lang="en-US" dirty="0"/>
              <a:t>[Click] First, we can use smaller subnets to break up networks. We’ve been doing that but we’re still running out.</a:t>
            </a:r>
          </a:p>
          <a:p>
            <a:r>
              <a:rPr lang="en-US" dirty="0"/>
              <a:t>[Click] IPv6 has a 128 bit address space which is amazing.</a:t>
            </a:r>
          </a:p>
          <a:p>
            <a:r>
              <a:rPr lang="en-US" dirty="0"/>
              <a:t>[Click] Or we can use Network Address Translation.</a:t>
            </a:r>
          </a:p>
          <a:p>
            <a:endParaRPr lang="en-US" dirty="0"/>
          </a:p>
          <a:p>
            <a:r>
              <a:rPr lang="en-US" dirty="0"/>
              <a:t>[Click] Turns out IPv6 is an excellent solution to the problem but adoption is not where we would have hoped for something that was designed in 1996. Yes, we knew about this problem more than 20 years ago and it’s still happening.</a:t>
            </a:r>
          </a:p>
          <a:p>
            <a:endParaRPr lang="en-US" dirty="0"/>
          </a:p>
          <a:p>
            <a:r>
              <a:rPr lang="en-US" dirty="0"/>
              <a:t>[Click] NAT is very common. You use it at home all the time – you just don’t know about it.</a:t>
            </a:r>
          </a:p>
        </p:txBody>
      </p:sp>
      <p:sp>
        <p:nvSpPr>
          <p:cNvPr id="4" name="Slide Number Placeholder 3"/>
          <p:cNvSpPr>
            <a:spLocks noGrp="1"/>
          </p:cNvSpPr>
          <p:nvPr>
            <p:ph type="sldNum" sz="quarter" idx="5"/>
          </p:nvPr>
        </p:nvSpPr>
        <p:spPr/>
        <p:txBody>
          <a:bodyPr/>
          <a:lstStyle/>
          <a:p>
            <a:fld id="{69D7D60C-7181-4640-95DD-94CC9C2F2D77}" type="slidenum">
              <a:rPr lang="en-US" smtClean="0"/>
              <a:t>27</a:t>
            </a:fld>
            <a:endParaRPr lang="en-US"/>
          </a:p>
        </p:txBody>
      </p:sp>
    </p:spTree>
    <p:extLst>
      <p:ext uri="{BB962C8B-B14F-4D97-AF65-F5344CB8AC3E}">
        <p14:creationId xmlns:p14="http://schemas.microsoft.com/office/powerpoint/2010/main" val="10229739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benefits to NAT:</a:t>
            </a:r>
          </a:p>
          <a:p>
            <a:r>
              <a:rPr lang="en-US" dirty="0"/>
              <a:t>[Click] You can have a small or large network that can “hide” behind a single IP address on the Internet.</a:t>
            </a:r>
          </a:p>
          <a:p>
            <a:r>
              <a:rPr lang="en-US" dirty="0"/>
              <a:t>[Click] This is exactly what you do on your home network and it’s what most corporate networks do too.</a:t>
            </a:r>
          </a:p>
          <a:p>
            <a:r>
              <a:rPr lang="en-US" dirty="0"/>
              <a:t>[Click] This saves a bunch of public IP address space – because you only need one IP address for everything running in your home or office.</a:t>
            </a:r>
          </a:p>
          <a:p>
            <a:r>
              <a:rPr lang="en-US" dirty="0"/>
              <a:t>[Click] And it provides a level of security because unless you explicitly configure it, no-one on the Internet can connect to something on your private network.</a:t>
            </a:r>
          </a:p>
          <a:p>
            <a:r>
              <a:rPr lang="en-US" dirty="0"/>
              <a:t>[Click] These are the private IP address ranges from earlier: If you’re running your network on these addresses they are not advertised on the Internet. Others on the Internet can only connect to public IP addresses so if you’re using these then they can’t connect to you. Remember there are millions of other network all using these IP addresses too.</a:t>
            </a:r>
          </a:p>
        </p:txBody>
      </p:sp>
      <p:sp>
        <p:nvSpPr>
          <p:cNvPr id="4" name="Slide Number Placeholder 3"/>
          <p:cNvSpPr>
            <a:spLocks noGrp="1"/>
          </p:cNvSpPr>
          <p:nvPr>
            <p:ph type="sldNum" sz="quarter" idx="5"/>
          </p:nvPr>
        </p:nvSpPr>
        <p:spPr/>
        <p:txBody>
          <a:bodyPr/>
          <a:lstStyle/>
          <a:p>
            <a:fld id="{69D7D60C-7181-4640-95DD-94CC9C2F2D77}" type="slidenum">
              <a:rPr lang="en-US" smtClean="0"/>
              <a:t>28</a:t>
            </a:fld>
            <a:endParaRPr lang="en-US"/>
          </a:p>
        </p:txBody>
      </p:sp>
    </p:spTree>
    <p:extLst>
      <p:ext uri="{BB962C8B-B14F-4D97-AF65-F5344CB8AC3E}">
        <p14:creationId xmlns:p14="http://schemas.microsoft.com/office/powerpoint/2010/main" val="4140195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simplest NAT configuration. We have a router with a public IP address; and a network with a private IP address. The NAT device (which can be the router itself or a separate device) hides the entire 172.18 network from the world by making it appear to come from the 200.24.5.8 address. This is doing what it says on the box: Translating one set of IP addresses into another.</a:t>
            </a:r>
          </a:p>
        </p:txBody>
      </p:sp>
      <p:sp>
        <p:nvSpPr>
          <p:cNvPr id="4" name="Slide Number Placeholder 3"/>
          <p:cNvSpPr>
            <a:spLocks noGrp="1"/>
          </p:cNvSpPr>
          <p:nvPr>
            <p:ph type="sldNum" sz="quarter" idx="5"/>
          </p:nvPr>
        </p:nvSpPr>
        <p:spPr/>
        <p:txBody>
          <a:bodyPr/>
          <a:lstStyle/>
          <a:p>
            <a:fld id="{69D7D60C-7181-4640-95DD-94CC9C2F2D77}" type="slidenum">
              <a:rPr lang="en-US" smtClean="0"/>
              <a:t>29</a:t>
            </a:fld>
            <a:endParaRPr lang="en-US"/>
          </a:p>
        </p:txBody>
      </p:sp>
    </p:spTree>
    <p:extLst>
      <p:ext uri="{BB962C8B-B14F-4D97-AF65-F5344CB8AC3E}">
        <p14:creationId xmlns:p14="http://schemas.microsoft.com/office/powerpoint/2010/main" val="2098381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strike="noStrike" spc="-1" dirty="0">
                <a:latin typeface="Arial"/>
              </a:rPr>
              <a:t>This is my task for today: to talk to a bunch of networking things that you need to know and not bore you to death. Luckily for you, I think networking is really cool and it is a fundamental building block of anything done in technology. Unluckily for you I can talk about this topic for weeks. So again, I’ll try not to bore you with things.</a:t>
            </a:r>
          </a:p>
        </p:txBody>
      </p:sp>
      <p:sp>
        <p:nvSpPr>
          <p:cNvPr id="4" name="Slide Number Placeholder 3"/>
          <p:cNvSpPr>
            <a:spLocks noGrp="1"/>
          </p:cNvSpPr>
          <p:nvPr>
            <p:ph type="sldNum" sz="quarter" idx="5"/>
          </p:nvPr>
        </p:nvSpPr>
        <p:spPr/>
        <p:txBody>
          <a:bodyPr/>
          <a:lstStyle/>
          <a:p>
            <a:fld id="{69D7D60C-7181-4640-95DD-94CC9C2F2D77}" type="slidenum">
              <a:rPr lang="en-US" smtClean="0"/>
              <a:t>3</a:t>
            </a:fld>
            <a:endParaRPr lang="en-US"/>
          </a:p>
        </p:txBody>
      </p:sp>
    </p:spTree>
    <p:extLst>
      <p:ext uri="{BB962C8B-B14F-4D97-AF65-F5344CB8AC3E}">
        <p14:creationId xmlns:p14="http://schemas.microsoft.com/office/powerpoint/2010/main" val="37923406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packet leaves the network it will have a source address in the 172.18 range. The destination doesn’t matter – it’s going somewhere on the Internet so the destination IP will be some random public IP address. As it crosses our NAT device we change the source address to our public IP – 200.24.5.8. Now the packet looks like it is coming from the NAT device. No-one knows any different.</a:t>
            </a:r>
          </a:p>
          <a:p>
            <a:endParaRPr lang="en-US" dirty="0"/>
          </a:p>
          <a:p>
            <a:r>
              <a:rPr lang="en-US" dirty="0"/>
              <a:t>When the reply packet comes, it will have a destination IP address of 200.24.5.8. Remember that reply packets have the source and destination IP addresses turned around. When it gets to the NAT device it remembers what it did earlier and it changes the destination from 200.24.5.8 back to the 172.18 address. It then sends the packet to the rightful recipient.</a:t>
            </a:r>
          </a:p>
        </p:txBody>
      </p:sp>
      <p:sp>
        <p:nvSpPr>
          <p:cNvPr id="4" name="Slide Number Placeholder 3"/>
          <p:cNvSpPr>
            <a:spLocks noGrp="1"/>
          </p:cNvSpPr>
          <p:nvPr>
            <p:ph type="sldNum" sz="quarter" idx="5"/>
          </p:nvPr>
        </p:nvSpPr>
        <p:spPr/>
        <p:txBody>
          <a:bodyPr/>
          <a:lstStyle/>
          <a:p>
            <a:fld id="{69D7D60C-7181-4640-95DD-94CC9C2F2D77}" type="slidenum">
              <a:rPr lang="en-US" smtClean="0"/>
              <a:t>30</a:t>
            </a:fld>
            <a:endParaRPr lang="en-US"/>
          </a:p>
        </p:txBody>
      </p:sp>
    </p:spTree>
    <p:extLst>
      <p:ext uri="{BB962C8B-B14F-4D97-AF65-F5344CB8AC3E}">
        <p14:creationId xmlns:p14="http://schemas.microsoft.com/office/powerpoint/2010/main" val="2286734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normal routing, NAT is stateful. It’s also dynamic – as sessions go in and out it remembers what is happening. We sometimes refer to this as a “hide” operation – because we’re hiding a whole network behind that one device.</a:t>
            </a:r>
          </a:p>
          <a:p>
            <a:endParaRPr lang="en-US" dirty="0"/>
          </a:p>
          <a:p>
            <a:r>
              <a:rPr lang="en-US" dirty="0"/>
              <a:t>[Click] The NAT router or device keeps a record of the active sessions that are currently going through it. It uses that table to map a bunch of private IP addresses to a single public IP address. And remember that we have a bunch of application ports too – things like HTTP on port 80 and SSH on port 22. So it has to map those as well.</a:t>
            </a:r>
          </a:p>
          <a:p>
            <a:endParaRPr lang="en-US" dirty="0"/>
          </a:p>
          <a:p>
            <a:r>
              <a:rPr lang="en-US" dirty="0"/>
              <a:t>[Click] When the replies come in the router does a lookup in the table for the right port number and that’s how it knows the private IP address.</a:t>
            </a:r>
          </a:p>
        </p:txBody>
      </p:sp>
      <p:sp>
        <p:nvSpPr>
          <p:cNvPr id="4" name="Slide Number Placeholder 3"/>
          <p:cNvSpPr>
            <a:spLocks noGrp="1"/>
          </p:cNvSpPr>
          <p:nvPr>
            <p:ph type="sldNum" sz="quarter" idx="5"/>
          </p:nvPr>
        </p:nvSpPr>
        <p:spPr/>
        <p:txBody>
          <a:bodyPr/>
          <a:lstStyle/>
          <a:p>
            <a:fld id="{69D7D60C-7181-4640-95DD-94CC9C2F2D77}" type="slidenum">
              <a:rPr lang="en-US" smtClean="0"/>
              <a:t>31</a:t>
            </a:fld>
            <a:endParaRPr lang="en-US"/>
          </a:p>
        </p:txBody>
      </p:sp>
    </p:spTree>
    <p:extLst>
      <p:ext uri="{BB962C8B-B14F-4D97-AF65-F5344CB8AC3E}">
        <p14:creationId xmlns:p14="http://schemas.microsoft.com/office/powerpoint/2010/main" val="3613991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another type of NAT – actually, there are lots of others but this is the one you’re likely to bump into.</a:t>
            </a:r>
          </a:p>
          <a:p>
            <a:endParaRPr lang="en-US" dirty="0"/>
          </a:p>
          <a:p>
            <a:r>
              <a:rPr lang="en-US" dirty="0"/>
              <a:t>[Click] The challenge with a “hide” NAT is that it only allows for connections in one direction – outbound from the private network to the outside world. What if you wanted to host a web server on your private network? How would you do that?</a:t>
            </a:r>
          </a:p>
          <a:p>
            <a:endParaRPr lang="en-US" dirty="0"/>
          </a:p>
          <a:p>
            <a:r>
              <a:rPr lang="en-US" dirty="0"/>
              <a:t>[Click] Turns out it is pretty easy. You configure a static NAT entry on the router – you tell it that if it receives connections for (say) port 80 (which is HTTP) that it should send it to an internal IP address. It works the same was as a dynamic entry but it doesn’t require something on the internal network to send the first packet. The other interesting thing is that you can change not just the IP address but also the port as it crosses the NAT router.</a:t>
            </a:r>
          </a:p>
        </p:txBody>
      </p:sp>
      <p:sp>
        <p:nvSpPr>
          <p:cNvPr id="4" name="Slide Number Placeholder 3"/>
          <p:cNvSpPr>
            <a:spLocks noGrp="1"/>
          </p:cNvSpPr>
          <p:nvPr>
            <p:ph type="sldNum" sz="quarter" idx="5"/>
          </p:nvPr>
        </p:nvSpPr>
        <p:spPr/>
        <p:txBody>
          <a:bodyPr/>
          <a:lstStyle/>
          <a:p>
            <a:fld id="{69D7D60C-7181-4640-95DD-94CC9C2F2D77}" type="slidenum">
              <a:rPr lang="en-US" smtClean="0"/>
              <a:t>32</a:t>
            </a:fld>
            <a:endParaRPr lang="en-US"/>
          </a:p>
        </p:txBody>
      </p:sp>
    </p:spTree>
    <p:extLst>
      <p:ext uri="{BB962C8B-B14F-4D97-AF65-F5344CB8AC3E}">
        <p14:creationId xmlns:p14="http://schemas.microsoft.com/office/powerpoint/2010/main" val="31028085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PlaceHolder 1"/>
          <p:cNvSpPr>
            <a:spLocks noGrp="1" noRot="1" noChangeAspect="1"/>
          </p:cNvSpPr>
          <p:nvPr>
            <p:ph type="sldImg"/>
          </p:nvPr>
        </p:nvSpPr>
        <p:spPr>
          <a:xfrm>
            <a:off x="2362200" y="549275"/>
            <a:ext cx="4876800" cy="2743200"/>
          </a:xfrm>
          <a:prstGeom prst="rect">
            <a:avLst/>
          </a:prstGeom>
        </p:spPr>
      </p:sp>
      <p:sp>
        <p:nvSpPr>
          <p:cNvPr id="383" name="PlaceHolder 2"/>
          <p:cNvSpPr>
            <a:spLocks noGrp="1"/>
          </p:cNvSpPr>
          <p:nvPr>
            <p:ph type="body"/>
          </p:nvPr>
        </p:nvSpPr>
        <p:spPr>
          <a:xfrm>
            <a:off x="1279080" y="3475800"/>
            <a:ext cx="7042320" cy="3289680"/>
          </a:xfrm>
          <a:prstGeom prst="rect">
            <a:avLst/>
          </a:prstGeom>
        </p:spPr>
        <p:txBody>
          <a:bodyPr>
            <a:noAutofit/>
          </a:bodyPr>
          <a:lstStyle/>
          <a:p>
            <a:r>
              <a:rPr lang="en-AU" sz="2000" b="0" strike="noStrike" spc="-1" dirty="0">
                <a:latin typeface="Arial"/>
              </a:rPr>
              <a:t>Ok. Lots of theory. Let’s talk about AWS stuff now.</a:t>
            </a:r>
          </a:p>
        </p:txBody>
      </p:sp>
      <p:sp>
        <p:nvSpPr>
          <p:cNvPr id="384" name="TextShape 3"/>
          <p:cNvSpPr txBox="1"/>
          <p:nvPr/>
        </p:nvSpPr>
        <p:spPr>
          <a:xfrm>
            <a:off x="5440320" y="6950160"/>
            <a:ext cx="4160520" cy="364680"/>
          </a:xfrm>
          <a:prstGeom prst="rect">
            <a:avLst/>
          </a:prstGeom>
          <a:noFill/>
          <a:ln w="9360">
            <a:noFill/>
          </a:ln>
        </p:spPr>
        <p:txBody>
          <a:bodyPr anchor="b">
            <a:noAutofit/>
          </a:bodyPr>
          <a:lstStyle/>
          <a:p>
            <a:pPr algn="r">
              <a:lnSpc>
                <a:spcPct val="100000"/>
              </a:lnSpc>
            </a:pPr>
            <a:fld id="{E03A5903-CECB-4DBF-90E6-F8A7C87730DB}" type="slidenum">
              <a:rPr lang="en-US" sz="1200" b="0" strike="noStrike" spc="-1">
                <a:latin typeface="Arial"/>
              </a:rPr>
              <a:t>33</a:t>
            </a:fld>
            <a:endParaRPr lang="en-AU" sz="1200" b="0" strike="noStrike" spc="-1">
              <a:latin typeface="Times New Roman"/>
            </a:endParaRPr>
          </a:p>
        </p:txBody>
      </p:sp>
    </p:spTree>
    <p:extLst>
      <p:ext uri="{BB962C8B-B14F-4D97-AF65-F5344CB8AC3E}">
        <p14:creationId xmlns:p14="http://schemas.microsoft.com/office/powerpoint/2010/main" val="23953682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up: You already know what EC2 is, right? When you launch an instance you must attach it to a network and is your own Virtual Private Cloud – VPC.</a:t>
            </a:r>
          </a:p>
          <a:p>
            <a:endParaRPr lang="en-US" dirty="0"/>
          </a:p>
          <a:p>
            <a:r>
              <a:rPr lang="en-US" dirty="0"/>
              <a:t>[Click] In your accounts you’ll each have a default VPC that has been created. It has:</a:t>
            </a:r>
          </a:p>
          <a:p>
            <a:r>
              <a:rPr lang="en-US" dirty="0"/>
              <a:t>[Click] A standard address space allocated to it.</a:t>
            </a:r>
          </a:p>
          <a:p>
            <a:r>
              <a:rPr lang="en-US" dirty="0"/>
              <a:t>[Click] Subnets defined in two availability zones. Note that these are all really big networks. A /20 is 1,024 IP addresses which is way more than you’ll need. But that’s ok – it’s private so it doesn’t matter. In the real world you’d go smaller.</a:t>
            </a:r>
          </a:p>
          <a:p>
            <a:r>
              <a:rPr lang="en-US" dirty="0"/>
              <a:t>[Click] There is an Internet Gateway. This is used to connect your VPC to the rest of the world. If you don’t want to connect your VPC to the Internet you can delete this. For what you’re doing on this course, it’s essential. But in a corporate environment you might very well have VPCs that aren't connected to the Internet.</a:t>
            </a:r>
          </a:p>
          <a:p>
            <a:r>
              <a:rPr lang="en-US" dirty="0"/>
              <a:t>[Click] At the start you’ll have a single route table. This tells each subnet how to connect to other subnets; and to the Internet Gateway. It’s already done for you but you can create more route tables and customize your network a whole bunch if you want to.</a:t>
            </a:r>
          </a:p>
          <a:p>
            <a:r>
              <a:rPr lang="en-US" dirty="0"/>
              <a:t>[Click] There’s a default Security Group and NACL. We’ll talk more about those in a moment but you can modify these or create your own.</a:t>
            </a:r>
          </a:p>
          <a:p>
            <a:r>
              <a:rPr lang="en-US" dirty="0"/>
              <a:t>[Click] All instances get their IP addresses on your private network from a DHCP server – Dynamic Host Configuration Protocol. This is set up automatically as are some DHCP networking options to make your life easier.</a:t>
            </a:r>
          </a:p>
          <a:p>
            <a:endParaRPr lang="en-US" dirty="0"/>
          </a:p>
          <a:p>
            <a:r>
              <a:rPr lang="en-US" dirty="0"/>
              <a:t>So from the start, the VPC is set up and ready to go for you.</a:t>
            </a:r>
          </a:p>
        </p:txBody>
      </p:sp>
      <p:sp>
        <p:nvSpPr>
          <p:cNvPr id="4" name="Slide Number Placeholder 3"/>
          <p:cNvSpPr>
            <a:spLocks noGrp="1"/>
          </p:cNvSpPr>
          <p:nvPr>
            <p:ph type="sldNum" sz="quarter" idx="5"/>
          </p:nvPr>
        </p:nvSpPr>
        <p:spPr/>
        <p:txBody>
          <a:bodyPr/>
          <a:lstStyle/>
          <a:p>
            <a:fld id="{69D7D60C-7181-4640-95DD-94CC9C2F2D77}" type="slidenum">
              <a:rPr lang="en-US" smtClean="0"/>
              <a:t>34</a:t>
            </a:fld>
            <a:endParaRPr lang="en-US"/>
          </a:p>
        </p:txBody>
      </p:sp>
    </p:spTree>
    <p:extLst>
      <p:ext uri="{BB962C8B-B14F-4D97-AF65-F5344CB8AC3E}">
        <p14:creationId xmlns:p14="http://schemas.microsoft.com/office/powerpoint/2010/main" val="29117765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showing the various parts of your VPC.</a:t>
            </a:r>
          </a:p>
          <a:p>
            <a:endParaRPr lang="en-US" dirty="0"/>
          </a:p>
          <a:p>
            <a:r>
              <a:rPr lang="en-US" dirty="0"/>
              <a:t>Looking at the main route table: Note that there are two routes in it. The first says 172.31.0.0/16 is “local”. This means that all addresses in that space are local to the VPC and are reachable by instances in the VPC. This is a good default – you can change this and have different entries for each subnet if you want to. In that case, you might have a route of 172.31.16.0/20 for one subnet that does something a bit different.</a:t>
            </a:r>
          </a:p>
          <a:p>
            <a:endParaRPr lang="en-US" dirty="0"/>
          </a:p>
          <a:p>
            <a:r>
              <a:rPr lang="en-US" dirty="0"/>
              <a:t>You’ll also note that there is a default route – 0.0.0.0/0 going to the Internet Gateway – that’s the “</a:t>
            </a:r>
            <a:r>
              <a:rPr lang="en-US" dirty="0" err="1"/>
              <a:t>igw</a:t>
            </a:r>
            <a:r>
              <a:rPr lang="en-US" dirty="0"/>
              <a:t>” bit. All AWS resources have resource names and </a:t>
            </a:r>
            <a:r>
              <a:rPr lang="en-US" dirty="0" err="1"/>
              <a:t>igw</a:t>
            </a:r>
            <a:r>
              <a:rPr lang="en-US" dirty="0"/>
              <a:t>-anything tells us what it is. Anyway, the route tells the VPC that if the route isn’t found in 172.31.0.0/16 that it should go to the internet. The default route is more of a “catch-all” if there is nothing else that matches.</a:t>
            </a:r>
          </a:p>
          <a:p>
            <a:endParaRPr lang="en-US" dirty="0"/>
          </a:p>
          <a:p>
            <a:r>
              <a:rPr lang="en-US" dirty="0"/>
              <a:t>Also note that the diagram shows a router between the two subnets. Remember that routers connect networks together so this connects the two subnets and it uses the Internet Gateway as a router to connect to the outside world. In reality, there is no router at all. The VPC networking constructs do all the heavy lifting and they emulate routers. In the real world, routers are a thing but within the VPC they don’t really exist.</a:t>
            </a:r>
          </a:p>
        </p:txBody>
      </p:sp>
      <p:sp>
        <p:nvSpPr>
          <p:cNvPr id="4" name="Slide Number Placeholder 3"/>
          <p:cNvSpPr>
            <a:spLocks noGrp="1"/>
          </p:cNvSpPr>
          <p:nvPr>
            <p:ph type="sldNum" sz="quarter" idx="5"/>
          </p:nvPr>
        </p:nvSpPr>
        <p:spPr/>
        <p:txBody>
          <a:bodyPr/>
          <a:lstStyle/>
          <a:p>
            <a:fld id="{69D7D60C-7181-4640-95DD-94CC9C2F2D77}" type="slidenum">
              <a:rPr lang="en-US" smtClean="0"/>
              <a:t>35</a:t>
            </a:fld>
            <a:endParaRPr lang="en-US"/>
          </a:p>
        </p:txBody>
      </p:sp>
    </p:spTree>
    <p:extLst>
      <p:ext uri="{BB962C8B-B14F-4D97-AF65-F5344CB8AC3E}">
        <p14:creationId xmlns:p14="http://schemas.microsoft.com/office/powerpoint/2010/main" val="33651264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subnet in your VPC has some attributes and these are pretty straightforward:</a:t>
            </a:r>
          </a:p>
          <a:p>
            <a:endParaRPr lang="en-US" dirty="0"/>
          </a:p>
          <a:p>
            <a:r>
              <a:rPr lang="en-US" dirty="0"/>
              <a:t>[Click] You can give it a name – this is handy because the subnet id we give it isn’t easy to remember for humans. And you might have a lot of subnets.</a:t>
            </a:r>
          </a:p>
          <a:p>
            <a:r>
              <a:rPr lang="en-US" dirty="0"/>
              <a:t>[Click] It belongs to a specific VPC.</a:t>
            </a:r>
          </a:p>
          <a:p>
            <a:r>
              <a:rPr lang="en-US" dirty="0"/>
              <a:t>[Click] It is hosted in a specific Availability Zone.</a:t>
            </a:r>
          </a:p>
          <a:p>
            <a:r>
              <a:rPr lang="en-US" dirty="0"/>
              <a:t>[Click] It has an IPv4 address range associated with it</a:t>
            </a:r>
          </a:p>
          <a:p>
            <a:r>
              <a:rPr lang="en-US" dirty="0"/>
              <a:t>[Click] And it can have an IPv6 address range associated with it too – you can use both at the same time if you wish</a:t>
            </a:r>
          </a:p>
        </p:txBody>
      </p:sp>
      <p:sp>
        <p:nvSpPr>
          <p:cNvPr id="4" name="Slide Number Placeholder 3"/>
          <p:cNvSpPr>
            <a:spLocks noGrp="1"/>
          </p:cNvSpPr>
          <p:nvPr>
            <p:ph type="sldNum" sz="quarter" idx="5"/>
          </p:nvPr>
        </p:nvSpPr>
        <p:spPr/>
        <p:txBody>
          <a:bodyPr/>
          <a:lstStyle/>
          <a:p>
            <a:fld id="{69D7D60C-7181-4640-95DD-94CC9C2F2D77}" type="slidenum">
              <a:rPr lang="en-US" smtClean="0"/>
              <a:t>36</a:t>
            </a:fld>
            <a:endParaRPr lang="en-US"/>
          </a:p>
        </p:txBody>
      </p:sp>
    </p:spTree>
    <p:extLst>
      <p:ext uri="{BB962C8B-B14F-4D97-AF65-F5344CB8AC3E}">
        <p14:creationId xmlns:p14="http://schemas.microsoft.com/office/powerpoint/2010/main" val="41328034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built-in network security tools you need to know about.</a:t>
            </a:r>
          </a:p>
          <a:p>
            <a:endParaRPr lang="en-US" dirty="0"/>
          </a:p>
          <a:p>
            <a:r>
              <a:rPr lang="en-US" dirty="0"/>
              <a:t>[Click] First is security groups. This is basically a firewall for each instance. You define the security groups within the VPC and then assign them to instances. You can have one security group that allows (say) HTTP or HTTPS to the instance; and then apply that to many instances.</a:t>
            </a:r>
          </a:p>
          <a:p>
            <a:r>
              <a:rPr lang="en-US" dirty="0"/>
              <a:t>[Click] Instances must have at least one security group. There is a default security group that you can use and customize. If you don’t specify a security group, the instance is automatically assigned the default security group.</a:t>
            </a:r>
          </a:p>
          <a:p>
            <a:r>
              <a:rPr lang="en-US" dirty="0"/>
              <a:t>[Click] You can assign more than one security group to an instance. That lets you do things like define a security group only for HTTP and then add it to an instance when you want that instance to receive web traffic. Of course, you could edit the security group assigned to the instance – there are multiple ways to do this.</a:t>
            </a:r>
          </a:p>
          <a:p>
            <a:r>
              <a:rPr lang="en-US" dirty="0"/>
              <a:t>[Click] Finally, there are NACLs – Network Access Control Lists. You apply these at a subnet level and they are good for large-scale filtering: For example, I want this network to talk to this other network. While you *can* use it to filter traffic between individual instances in my judgement you shouldn’t – use security groups for that.</a:t>
            </a:r>
          </a:p>
        </p:txBody>
      </p:sp>
      <p:sp>
        <p:nvSpPr>
          <p:cNvPr id="4" name="Slide Number Placeholder 3"/>
          <p:cNvSpPr>
            <a:spLocks noGrp="1"/>
          </p:cNvSpPr>
          <p:nvPr>
            <p:ph type="sldNum" sz="quarter" idx="5"/>
          </p:nvPr>
        </p:nvSpPr>
        <p:spPr/>
        <p:txBody>
          <a:bodyPr/>
          <a:lstStyle/>
          <a:p>
            <a:fld id="{69D7D60C-7181-4640-95DD-94CC9C2F2D77}" type="slidenum">
              <a:rPr lang="en-US" smtClean="0"/>
              <a:t>37</a:t>
            </a:fld>
            <a:endParaRPr lang="en-US"/>
          </a:p>
        </p:txBody>
      </p:sp>
    </p:spTree>
    <p:extLst>
      <p:ext uri="{BB962C8B-B14F-4D97-AF65-F5344CB8AC3E}">
        <p14:creationId xmlns:p14="http://schemas.microsoft.com/office/powerpoint/2010/main" val="2166062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shows the various parts of the VPC. Again, NACLs are applied and take effect at a subnet level– they are only active when traffic crosses between subnets. If you have two instances in the same subnet communicating with each other, NACLs don’t matter.</a:t>
            </a:r>
          </a:p>
          <a:p>
            <a:endParaRPr lang="en-US" dirty="0"/>
          </a:p>
          <a:p>
            <a:r>
              <a:rPr lang="en-US" dirty="0"/>
              <a:t>Security Groups are used at an instance level. You can filter traffic between two instances even if they are on the same subnet. In my opinion, security groups are a better option in almost all cases. I've seen customers tie themselves in knots because they define really restrictive NACLs and then forget that they did that. Later on, things don't work as expected.</a:t>
            </a:r>
          </a:p>
        </p:txBody>
      </p:sp>
      <p:sp>
        <p:nvSpPr>
          <p:cNvPr id="4" name="Slide Number Placeholder 3"/>
          <p:cNvSpPr>
            <a:spLocks noGrp="1"/>
          </p:cNvSpPr>
          <p:nvPr>
            <p:ph type="sldNum" sz="quarter" idx="5"/>
          </p:nvPr>
        </p:nvSpPr>
        <p:spPr/>
        <p:txBody>
          <a:bodyPr/>
          <a:lstStyle/>
          <a:p>
            <a:fld id="{69D7D60C-7181-4640-95DD-94CC9C2F2D77}" type="slidenum">
              <a:rPr lang="en-US" smtClean="0"/>
              <a:t>38</a:t>
            </a:fld>
            <a:endParaRPr lang="en-US"/>
          </a:p>
        </p:txBody>
      </p:sp>
    </p:spTree>
    <p:extLst>
      <p:ext uri="{BB962C8B-B14F-4D97-AF65-F5344CB8AC3E}">
        <p14:creationId xmlns:p14="http://schemas.microsoft.com/office/powerpoint/2010/main" val="2832537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compare Security Groups and NACLs.</a:t>
            </a:r>
          </a:p>
          <a:p>
            <a:endParaRPr lang="en-US" dirty="0"/>
          </a:p>
          <a:p>
            <a:r>
              <a:rPr lang="en-US" dirty="0"/>
              <a:t>We’ve already covered this – instance and subnet level controls.</a:t>
            </a:r>
          </a:p>
        </p:txBody>
      </p:sp>
      <p:sp>
        <p:nvSpPr>
          <p:cNvPr id="4" name="Slide Number Placeholder 3"/>
          <p:cNvSpPr>
            <a:spLocks noGrp="1"/>
          </p:cNvSpPr>
          <p:nvPr>
            <p:ph type="sldNum" sz="quarter" idx="5"/>
          </p:nvPr>
        </p:nvSpPr>
        <p:spPr/>
        <p:txBody>
          <a:bodyPr/>
          <a:lstStyle/>
          <a:p>
            <a:fld id="{69D7D60C-7181-4640-95DD-94CC9C2F2D77}" type="slidenum">
              <a:rPr lang="en-US" smtClean="0"/>
              <a:t>39</a:t>
            </a:fld>
            <a:endParaRPr lang="en-US"/>
          </a:p>
        </p:txBody>
      </p:sp>
    </p:spTree>
    <p:extLst>
      <p:ext uri="{BB962C8B-B14F-4D97-AF65-F5344CB8AC3E}">
        <p14:creationId xmlns:p14="http://schemas.microsoft.com/office/powerpoint/2010/main" val="2812457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networking…</a:t>
            </a:r>
          </a:p>
        </p:txBody>
      </p:sp>
      <p:sp>
        <p:nvSpPr>
          <p:cNvPr id="4" name="Slide Number Placeholder 3"/>
          <p:cNvSpPr>
            <a:spLocks noGrp="1"/>
          </p:cNvSpPr>
          <p:nvPr>
            <p:ph type="sldNum" sz="quarter" idx="5"/>
          </p:nvPr>
        </p:nvSpPr>
        <p:spPr/>
        <p:txBody>
          <a:bodyPr/>
          <a:lstStyle/>
          <a:p>
            <a:fld id="{69D7D60C-7181-4640-95DD-94CC9C2F2D77}" type="slidenum">
              <a:rPr lang="en-US" smtClean="0"/>
              <a:t>4</a:t>
            </a:fld>
            <a:endParaRPr lang="en-US"/>
          </a:p>
        </p:txBody>
      </p:sp>
    </p:spTree>
    <p:extLst>
      <p:ext uri="{BB962C8B-B14F-4D97-AF65-F5344CB8AC3E}">
        <p14:creationId xmlns:p14="http://schemas.microsoft.com/office/powerpoint/2010/main" val="4279802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Groups have rules that allow traffic. If it isn’t allowed then it is denied. NACLs have rules that allow traffic and rules that deny traffic. Sometimes it’s useful to have that level of flexibility.</a:t>
            </a:r>
          </a:p>
        </p:txBody>
      </p:sp>
      <p:sp>
        <p:nvSpPr>
          <p:cNvPr id="4" name="Slide Number Placeholder 3"/>
          <p:cNvSpPr>
            <a:spLocks noGrp="1"/>
          </p:cNvSpPr>
          <p:nvPr>
            <p:ph type="sldNum" sz="quarter" idx="5"/>
          </p:nvPr>
        </p:nvSpPr>
        <p:spPr/>
        <p:txBody>
          <a:bodyPr/>
          <a:lstStyle/>
          <a:p>
            <a:fld id="{69D7D60C-7181-4640-95DD-94CC9C2F2D77}" type="slidenum">
              <a:rPr lang="en-US" smtClean="0"/>
              <a:t>40</a:t>
            </a:fld>
            <a:endParaRPr lang="en-US"/>
          </a:p>
        </p:txBody>
      </p:sp>
    </p:spTree>
    <p:extLst>
      <p:ext uri="{BB962C8B-B14F-4D97-AF65-F5344CB8AC3E}">
        <p14:creationId xmlns:p14="http://schemas.microsoft.com/office/powerpoint/2010/main" val="10296643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Groups are stateful like a firewall. If you specify that certain traffic is allowed then the response to that traffic is automatically allowed.</a:t>
            </a:r>
          </a:p>
          <a:p>
            <a:endParaRPr lang="en-US" dirty="0"/>
          </a:p>
          <a:p>
            <a:r>
              <a:rPr lang="en-US" dirty="0"/>
              <a:t>NACLs are different. They are stateless – you must allow traffic in both directions. It means you have to have a very specific and detailed idea of the traffic patterns. This makes configuring NACLs for fine control very difficult. Again, easy to block access to a whole network. Very tricky to say “only allow this protocol or application”.</a:t>
            </a:r>
          </a:p>
        </p:txBody>
      </p:sp>
      <p:sp>
        <p:nvSpPr>
          <p:cNvPr id="4" name="Slide Number Placeholder 3"/>
          <p:cNvSpPr>
            <a:spLocks noGrp="1"/>
          </p:cNvSpPr>
          <p:nvPr>
            <p:ph type="sldNum" sz="quarter" idx="5"/>
          </p:nvPr>
        </p:nvSpPr>
        <p:spPr/>
        <p:txBody>
          <a:bodyPr/>
          <a:lstStyle/>
          <a:p>
            <a:fld id="{69D7D60C-7181-4640-95DD-94CC9C2F2D77}" type="slidenum">
              <a:rPr lang="en-US" smtClean="0"/>
              <a:t>41</a:t>
            </a:fld>
            <a:endParaRPr lang="en-US"/>
          </a:p>
        </p:txBody>
      </p:sp>
    </p:spTree>
    <p:extLst>
      <p:ext uri="{BB962C8B-B14F-4D97-AF65-F5344CB8AC3E}">
        <p14:creationId xmlns:p14="http://schemas.microsoft.com/office/powerpoint/2010/main" val="5614227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Security Groups, we look through all the rules to find something that allows traffic. If we don’t find it, then we deny that traffic.</a:t>
            </a:r>
          </a:p>
          <a:p>
            <a:endParaRPr lang="en-US" dirty="0"/>
          </a:p>
          <a:p>
            <a:r>
              <a:rPr lang="en-US" dirty="0"/>
              <a:t>With NACLs, the rules are processed in order. So if you block something on rule 3 then allow it on rule 5 it will get dropped even though there is an allow rule.</a:t>
            </a:r>
          </a:p>
        </p:txBody>
      </p:sp>
      <p:sp>
        <p:nvSpPr>
          <p:cNvPr id="4" name="Slide Number Placeholder 3"/>
          <p:cNvSpPr>
            <a:spLocks noGrp="1"/>
          </p:cNvSpPr>
          <p:nvPr>
            <p:ph type="sldNum" sz="quarter" idx="5"/>
          </p:nvPr>
        </p:nvSpPr>
        <p:spPr/>
        <p:txBody>
          <a:bodyPr/>
          <a:lstStyle/>
          <a:p>
            <a:fld id="{69D7D60C-7181-4640-95DD-94CC9C2F2D77}" type="slidenum">
              <a:rPr lang="en-US" smtClean="0"/>
              <a:t>42</a:t>
            </a:fld>
            <a:endParaRPr lang="en-US"/>
          </a:p>
        </p:txBody>
      </p:sp>
    </p:spTree>
    <p:extLst>
      <p:ext uri="{BB962C8B-B14F-4D97-AF65-F5344CB8AC3E}">
        <p14:creationId xmlns:p14="http://schemas.microsoft.com/office/powerpoint/2010/main" val="20888817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Groups are specific to the instance or instances that it is assigned to.</a:t>
            </a:r>
          </a:p>
          <a:p>
            <a:endParaRPr lang="en-US" dirty="0"/>
          </a:p>
          <a:p>
            <a:r>
              <a:rPr lang="en-US" dirty="0"/>
              <a:t>NACLs are applied at a network level – where traffic crosses into the subnet; and apply to everything in that subnet.</a:t>
            </a:r>
          </a:p>
        </p:txBody>
      </p:sp>
      <p:sp>
        <p:nvSpPr>
          <p:cNvPr id="4" name="Slide Number Placeholder 3"/>
          <p:cNvSpPr>
            <a:spLocks noGrp="1"/>
          </p:cNvSpPr>
          <p:nvPr>
            <p:ph type="sldNum" sz="quarter" idx="5"/>
          </p:nvPr>
        </p:nvSpPr>
        <p:spPr/>
        <p:txBody>
          <a:bodyPr/>
          <a:lstStyle/>
          <a:p>
            <a:fld id="{69D7D60C-7181-4640-95DD-94CC9C2F2D77}" type="slidenum">
              <a:rPr lang="en-US" smtClean="0"/>
              <a:t>43</a:t>
            </a:fld>
            <a:endParaRPr lang="en-US"/>
          </a:p>
        </p:txBody>
      </p:sp>
    </p:spTree>
    <p:extLst>
      <p:ext uri="{BB962C8B-B14F-4D97-AF65-F5344CB8AC3E}">
        <p14:creationId xmlns:p14="http://schemas.microsoft.com/office/powerpoint/2010/main" val="3826375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were talking about Network Address Translation. Given that your VPC runs a private network you’re going to need something that does NAT – and luckily we have a service for that.</a:t>
            </a:r>
          </a:p>
          <a:p>
            <a:endParaRPr lang="en-US" dirty="0"/>
          </a:p>
          <a:p>
            <a:r>
              <a:rPr lang="en-US" dirty="0"/>
              <a:t>[Click] NAT Gateways let you have subnets that have no direct connectivity to the Internet.</a:t>
            </a:r>
          </a:p>
          <a:p>
            <a:r>
              <a:rPr lang="en-US" dirty="0"/>
              <a:t>[Click] You put the NAT Gateway in a public subnet – you already have two of those in your VPC – they’re created by default. The NAT Gateway is assigned a public IP address – we call this an Elastic IP because – you know – everything in AWS has an “elastic” something in the name.</a:t>
            </a:r>
          </a:p>
          <a:p>
            <a:r>
              <a:rPr lang="en-US" dirty="0"/>
              <a:t>[Click] In the private subnet you route all internet traffic (that’s the default route) to the NAT Gateway. And then it does NAT.</a:t>
            </a:r>
          </a:p>
          <a:p>
            <a:r>
              <a:rPr lang="en-US" dirty="0"/>
              <a:t>[Click] NAT Gateways can only be used for “hide” NAT operations. But that’s ok – because if you want inbound connections; like hosting a web server; you’d use a load balancer. And we’ll talk about those in a minute.</a:t>
            </a:r>
          </a:p>
        </p:txBody>
      </p:sp>
      <p:sp>
        <p:nvSpPr>
          <p:cNvPr id="4" name="Slide Number Placeholder 3"/>
          <p:cNvSpPr>
            <a:spLocks noGrp="1"/>
          </p:cNvSpPr>
          <p:nvPr>
            <p:ph type="sldNum" sz="quarter" idx="5"/>
          </p:nvPr>
        </p:nvSpPr>
        <p:spPr/>
        <p:txBody>
          <a:bodyPr/>
          <a:lstStyle/>
          <a:p>
            <a:fld id="{69D7D60C-7181-4640-95DD-94CC9C2F2D77}" type="slidenum">
              <a:rPr lang="en-US" smtClean="0"/>
              <a:t>44</a:t>
            </a:fld>
            <a:endParaRPr lang="en-US"/>
          </a:p>
        </p:txBody>
      </p:sp>
    </p:spTree>
    <p:extLst>
      <p:ext uri="{BB962C8B-B14F-4D97-AF65-F5344CB8AC3E}">
        <p14:creationId xmlns:p14="http://schemas.microsoft.com/office/powerpoint/2010/main" val="10228849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reference – here’s a diagram showing the NAT Gateway. Note that this VPC uses the 10 network – that’s ok; it’s also a private network. And note that we have two different route tables – one for the private subnet; one for the public subnet.</a:t>
            </a:r>
          </a:p>
        </p:txBody>
      </p:sp>
      <p:sp>
        <p:nvSpPr>
          <p:cNvPr id="4" name="Slide Number Placeholder 3"/>
          <p:cNvSpPr>
            <a:spLocks noGrp="1"/>
          </p:cNvSpPr>
          <p:nvPr>
            <p:ph type="sldNum" sz="quarter" idx="5"/>
          </p:nvPr>
        </p:nvSpPr>
        <p:spPr/>
        <p:txBody>
          <a:bodyPr/>
          <a:lstStyle/>
          <a:p>
            <a:fld id="{69D7D60C-7181-4640-95DD-94CC9C2F2D77}" type="slidenum">
              <a:rPr lang="en-US" smtClean="0"/>
              <a:t>45</a:t>
            </a:fld>
            <a:endParaRPr lang="en-US"/>
          </a:p>
        </p:txBody>
      </p:sp>
    </p:spTree>
    <p:extLst>
      <p:ext uri="{BB962C8B-B14F-4D97-AF65-F5344CB8AC3E}">
        <p14:creationId xmlns:p14="http://schemas.microsoft.com/office/powerpoint/2010/main" val="5487559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topic, I promise – load balancing. Phew!</a:t>
            </a:r>
          </a:p>
        </p:txBody>
      </p:sp>
      <p:sp>
        <p:nvSpPr>
          <p:cNvPr id="4" name="Slide Number Placeholder 3"/>
          <p:cNvSpPr>
            <a:spLocks noGrp="1"/>
          </p:cNvSpPr>
          <p:nvPr>
            <p:ph type="sldNum" sz="quarter" idx="5"/>
          </p:nvPr>
        </p:nvSpPr>
        <p:spPr/>
        <p:txBody>
          <a:bodyPr/>
          <a:lstStyle/>
          <a:p>
            <a:fld id="{69D7D60C-7181-4640-95DD-94CC9C2F2D77}" type="slidenum">
              <a:rPr lang="en-US" smtClean="0"/>
              <a:t>46</a:t>
            </a:fld>
            <a:endParaRPr lang="en-US"/>
          </a:p>
        </p:txBody>
      </p:sp>
    </p:spTree>
    <p:extLst>
      <p:ext uri="{BB962C8B-B14F-4D97-AF65-F5344CB8AC3E}">
        <p14:creationId xmlns:p14="http://schemas.microsoft.com/office/powerpoint/2010/main" val="34856534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short version of this is pretty easy: Load balancers do what they say they do: They load balance. What does that actually mean? Well, if you have a single web server then you have a problem. What happens if lots of people try and use it at the same time? It might get overloaded. So you get a bigger web server, right? But that costs more money and if there is less traffic then you’re wasting money. What happens if the web sever dies suddenly? The hardware fails. The software fails. Something fails. Now you have no web server. That’s bad.</a:t>
            </a:r>
          </a:p>
          <a:p>
            <a:endParaRPr lang="en-US" dirty="0"/>
          </a:p>
          <a:p>
            <a:r>
              <a:rPr lang="en-US" dirty="0"/>
              <a:t>Ideally what you want to do is to be able to scale your web server up and down as required and to fix itself. Rather than make it bigger or smaller – why not add more web servers and then remove them when you don’t need them. That’s neat. And it’s cost effective. But if you’ve got multiple web servers how do you spread the load across them? And there we are. Load balancers.</a:t>
            </a:r>
          </a:p>
          <a:p>
            <a:endParaRPr lang="en-US" dirty="0"/>
          </a:p>
          <a:p>
            <a:r>
              <a:rPr lang="en-US" dirty="0"/>
              <a:t>[Click] A few different types in AWS: [Click] Application Load Balancer or ALB – used for web traffic; probably the one you want. [Click] Network Load Balancer for other types of traffic. [Click] And Gateway Load Balancer which is for inspecting traffic at scale. Mostly used by enterprise customers.</a:t>
            </a:r>
          </a:p>
        </p:txBody>
      </p:sp>
      <p:sp>
        <p:nvSpPr>
          <p:cNvPr id="4" name="Slide Number Placeholder 3"/>
          <p:cNvSpPr>
            <a:spLocks noGrp="1"/>
          </p:cNvSpPr>
          <p:nvPr>
            <p:ph type="sldNum" sz="quarter" idx="5"/>
          </p:nvPr>
        </p:nvSpPr>
        <p:spPr/>
        <p:txBody>
          <a:bodyPr/>
          <a:lstStyle/>
          <a:p>
            <a:fld id="{69D7D60C-7181-4640-95DD-94CC9C2F2D77}" type="slidenum">
              <a:rPr lang="en-US" smtClean="0"/>
              <a:t>47</a:t>
            </a:fld>
            <a:endParaRPr lang="en-US"/>
          </a:p>
        </p:txBody>
      </p:sp>
    </p:spTree>
    <p:extLst>
      <p:ext uri="{BB962C8B-B14F-4D97-AF65-F5344CB8AC3E}">
        <p14:creationId xmlns:p14="http://schemas.microsoft.com/office/powerpoint/2010/main" val="26734965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dive a little into ALB. As per the previous slide, use this for websites. Mostly. [Click] And that means HTTP and HTTPS.</a:t>
            </a:r>
          </a:p>
          <a:p>
            <a:endParaRPr lang="en-US" dirty="0"/>
          </a:p>
          <a:p>
            <a:r>
              <a:rPr lang="en-US" dirty="0"/>
              <a:t>[Click] Each request has a path that it goes through:</a:t>
            </a:r>
          </a:p>
          <a:p>
            <a:r>
              <a:rPr lang="en-US" dirty="0"/>
              <a:t>[Click] There is a listener – this is the protocol and port that the load balancer is waiting for people to connect on. So you’d select HTTP on port 443 for example.</a:t>
            </a:r>
          </a:p>
          <a:p>
            <a:r>
              <a:rPr lang="en-US" dirty="0"/>
              <a:t>[Click] You must have one rule but you can have more if you like.</a:t>
            </a:r>
          </a:p>
          <a:p>
            <a:r>
              <a:rPr lang="en-US" dirty="0"/>
              <a:t>[Click] Actions can be forward (that is, send it to a real web server that you are hosting on an instance), redirect somewhere else or respond directly. Conditions let you act on headers, source IP addresses or a part of the URL path.</a:t>
            </a:r>
          </a:p>
          <a:p>
            <a:r>
              <a:rPr lang="en-US" dirty="0"/>
              <a:t>[Click] If you choose to forward then the traffic is sent to an instance – a web server. Instances generally belong in a target group. You can have many target groups; but you’ll probably only have one for starters – and all traffic will be distributed across all instances in that target group.</a:t>
            </a:r>
          </a:p>
          <a:p>
            <a:r>
              <a:rPr lang="en-US" dirty="0"/>
              <a:t>[Click] Rules have all these things and a priority. So that you can specify what gets done first.</a:t>
            </a:r>
          </a:p>
          <a:p>
            <a:r>
              <a:rPr lang="en-US" dirty="0"/>
              <a:t>[Click] The ALB performs health checks on all the instances and if an instance is unhealthy – it isn’t responding correctly – then we stop sending traffic to it.</a:t>
            </a:r>
          </a:p>
          <a:p>
            <a:r>
              <a:rPr lang="en-US" dirty="0"/>
              <a:t>[Click] Finally, your application might require a user (in their web browser) to always go to the same server. This is called a “sticky” session. You can configure this on the load balancer. If you can design your application so that it doesn’t need sticky sessions that’s a far better way to be. Because what happens if the user has a sticky session to a web server and then it goes unhealthy? They lose their information because it is presumably only on that one server.</a:t>
            </a:r>
          </a:p>
        </p:txBody>
      </p:sp>
      <p:sp>
        <p:nvSpPr>
          <p:cNvPr id="4" name="Slide Number Placeholder 3"/>
          <p:cNvSpPr>
            <a:spLocks noGrp="1"/>
          </p:cNvSpPr>
          <p:nvPr>
            <p:ph type="sldNum" sz="quarter" idx="5"/>
          </p:nvPr>
        </p:nvSpPr>
        <p:spPr/>
        <p:txBody>
          <a:bodyPr/>
          <a:lstStyle/>
          <a:p>
            <a:fld id="{69D7D60C-7181-4640-95DD-94CC9C2F2D77}" type="slidenum">
              <a:rPr lang="en-US" smtClean="0"/>
              <a:t>48</a:t>
            </a:fld>
            <a:endParaRPr lang="en-US"/>
          </a:p>
        </p:txBody>
      </p:sp>
    </p:spTree>
    <p:extLst>
      <p:ext uri="{BB962C8B-B14F-4D97-AF65-F5344CB8AC3E}">
        <p14:creationId xmlns:p14="http://schemas.microsoft.com/office/powerpoint/2010/main" val="2176670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diagram showing the components I’ve described. Here we have multiple listeners, multiple rules, multiple target groups. Pretty much what you’d expect.</a:t>
            </a:r>
          </a:p>
        </p:txBody>
      </p:sp>
      <p:sp>
        <p:nvSpPr>
          <p:cNvPr id="4" name="Slide Number Placeholder 3"/>
          <p:cNvSpPr>
            <a:spLocks noGrp="1"/>
          </p:cNvSpPr>
          <p:nvPr>
            <p:ph type="sldNum" sz="quarter" idx="5"/>
          </p:nvPr>
        </p:nvSpPr>
        <p:spPr/>
        <p:txBody>
          <a:bodyPr/>
          <a:lstStyle/>
          <a:p>
            <a:fld id="{69D7D60C-7181-4640-95DD-94CC9C2F2D77}" type="slidenum">
              <a:rPr lang="en-US" smtClean="0"/>
              <a:t>49</a:t>
            </a:fld>
            <a:endParaRPr lang="en-US"/>
          </a:p>
        </p:txBody>
      </p:sp>
    </p:spTree>
    <p:extLst>
      <p:ext uri="{BB962C8B-B14F-4D97-AF65-F5344CB8AC3E}">
        <p14:creationId xmlns:p14="http://schemas.microsoft.com/office/powerpoint/2010/main" val="751171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strike="noStrike" spc="-1" dirty="0">
                <a:latin typeface="Arial"/>
              </a:rPr>
              <a:t>What do you need to know.</a:t>
            </a:r>
          </a:p>
          <a:p>
            <a:endParaRPr lang="en-AU" sz="1200" b="0" strike="noStrike" spc="-1" dirty="0">
              <a:latin typeface="Arial"/>
            </a:endParaRPr>
          </a:p>
          <a:p>
            <a:r>
              <a:rPr lang="en-AU" sz="1200" b="0" strike="noStrike" spc="-1" dirty="0">
                <a:latin typeface="Arial"/>
              </a:rPr>
              <a:t>[Click] First, if you don’t have a network then nothing works. This is true anywhere, not just in cloud. AWS has gone a long way to make sure that you have the networking services that you need and that they are (for the most part) easy to set up and configure.</a:t>
            </a:r>
          </a:p>
          <a:p>
            <a:r>
              <a:rPr lang="en-AU" sz="1200" b="0" strike="noStrike" spc="-1" dirty="0">
                <a:latin typeface="Arial"/>
              </a:rPr>
              <a:t>[Click] It’s really important that you understand the basics of how IP works. It’s not called Internet Protocol for nothing; it was designed to make the Internet work. There are many other protocols that use IP; TCP (Transmission Control Protocol) and UDP (User Datagram Protocol) are the two most well-known ones. We’ll be concentrating on TCP because it is used by things like HTTP and HTTPS as an underlying transport. UDP is simpler and is used by things like DNS.</a:t>
            </a:r>
          </a:p>
          <a:p>
            <a:r>
              <a:rPr lang="en-AU" sz="1200" b="0" strike="noStrike" spc="-1" dirty="0">
                <a:latin typeface="Arial"/>
              </a:rPr>
              <a:t>[Click] We’re going to talk mostly about IPv4. This is lucky for you too because IPv4 has a shorter address space than IPv6 so it’s easier as an introduction. IPv6 adoption globally still isn’t fantastic; but if you understand IPv4 the major difference is that the addresses are much longer – 128 bits for IPv6 as compared to 32 bits for IPv4. So it’s not difficult to upgrade your knowledge later.</a:t>
            </a:r>
          </a:p>
          <a:p>
            <a:r>
              <a:rPr lang="en-AU" sz="1200" b="0" strike="noStrike" spc="-1" dirty="0">
                <a:latin typeface="Arial"/>
              </a:rPr>
              <a:t>[Click] Finally, you do need to understand how IP is routed because if you don’t it’s really easy to look at a problem and blame the network. That’s not to say the network is 100% reliable – it never is – but if you can eliminate the network from your troubleshooting then your life is much easier. We also need to cover the differences between private and public networks and then something that trips many people up – how latency is related to bandwidth and throughput.</a:t>
            </a:r>
          </a:p>
        </p:txBody>
      </p:sp>
      <p:sp>
        <p:nvSpPr>
          <p:cNvPr id="4" name="Slide Number Placeholder 3"/>
          <p:cNvSpPr>
            <a:spLocks noGrp="1"/>
          </p:cNvSpPr>
          <p:nvPr>
            <p:ph type="sldNum" sz="quarter" idx="5"/>
          </p:nvPr>
        </p:nvSpPr>
        <p:spPr/>
        <p:txBody>
          <a:bodyPr/>
          <a:lstStyle/>
          <a:p>
            <a:fld id="{69D7D60C-7181-4640-95DD-94CC9C2F2D77}" type="slidenum">
              <a:rPr lang="en-US" smtClean="0"/>
              <a:t>5</a:t>
            </a:fld>
            <a:endParaRPr lang="en-US"/>
          </a:p>
        </p:txBody>
      </p:sp>
    </p:spTree>
    <p:extLst>
      <p:ext uri="{BB962C8B-B14F-4D97-AF65-F5344CB8AC3E}">
        <p14:creationId xmlns:p14="http://schemas.microsoft.com/office/powerpoint/2010/main" val="36506764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some more information for you:</a:t>
            </a:r>
          </a:p>
          <a:p>
            <a:endParaRPr lang="en-US" dirty="0"/>
          </a:p>
          <a:p>
            <a:r>
              <a:rPr lang="en-US" dirty="0"/>
              <a:t>[Click] The whole point here is that you can scale your servers in and (more importantly) out. Remember that you save money in AWS by turning things off. Rather than do this manually, you can create an auto-scaling group. This tracks the performance and health of the instances; automatically registers new instances with the load balancer; and will scale up and down as you require. Normally you’d do it on CPU usage on the servers but you can choose other metrics.</a:t>
            </a:r>
          </a:p>
          <a:p>
            <a:r>
              <a:rPr lang="en-US" dirty="0"/>
              <a:t>[Click] This means if you want to deploy new code you can do it without taking all of your instance offline. You can replace them gradually.</a:t>
            </a:r>
          </a:p>
          <a:p>
            <a:r>
              <a:rPr lang="en-US" dirty="0"/>
              <a:t>[Click] Because HTTPS is secure it can create some challenges for you. You need to distribute certificates and do a bunch of work on the web server to decrypt things. Instead, why not get the load balancer to do that for you?</a:t>
            </a:r>
          </a:p>
          <a:p>
            <a:r>
              <a:rPr lang="en-US" dirty="0"/>
              <a:t>[Click] And finally, this means that your instances aren’t visible on the Internet. Only the load balancer is. The servers can communicate with each other; they can talk privately to other systems such as databases; but nothing on the Internet can directly communicate with the servers – they have to go through the load balancer; and it only allows valid HTTP requests to come through. If it’s anything else, it gets dropped and the servers don’t see it.</a:t>
            </a:r>
          </a:p>
        </p:txBody>
      </p:sp>
      <p:sp>
        <p:nvSpPr>
          <p:cNvPr id="4" name="Slide Number Placeholder 3"/>
          <p:cNvSpPr>
            <a:spLocks noGrp="1"/>
          </p:cNvSpPr>
          <p:nvPr>
            <p:ph type="sldNum" sz="quarter" idx="5"/>
          </p:nvPr>
        </p:nvSpPr>
        <p:spPr/>
        <p:txBody>
          <a:bodyPr/>
          <a:lstStyle/>
          <a:p>
            <a:fld id="{69D7D60C-7181-4640-95DD-94CC9C2F2D77}" type="slidenum">
              <a:rPr lang="en-US" smtClean="0"/>
              <a:t>50</a:t>
            </a:fld>
            <a:endParaRPr lang="en-US"/>
          </a:p>
        </p:txBody>
      </p:sp>
    </p:spTree>
    <p:extLst>
      <p:ext uri="{BB962C8B-B14F-4D97-AF65-F5344CB8AC3E}">
        <p14:creationId xmlns:p14="http://schemas.microsoft.com/office/powerpoint/2010/main" val="33059241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animation to show how this works.</a:t>
            </a:r>
          </a:p>
          <a:p>
            <a:endParaRPr lang="en-US" dirty="0"/>
          </a:p>
          <a:p>
            <a:r>
              <a:rPr lang="en-US" dirty="0"/>
              <a:t>[Click] Here’s our ALB and [Click] these are our web servers that are registered with the ALB. [Click] These are part of an auto-scaling group. [Click] And we really want to to put the servers in multiple availability zones. The auto-scaling system does this for you automatically if you select multiple AZs so it’s quite easy to do.</a:t>
            </a:r>
          </a:p>
          <a:p>
            <a:endParaRPr lang="en-US" dirty="0"/>
          </a:p>
          <a:p>
            <a:r>
              <a:rPr lang="en-US" dirty="0"/>
              <a:t>[Click] Here’s our HTTP request. Let’s call it request number 1. After careful deliberation, [Click] the ALB sends it to a server where it is being process.</a:t>
            </a:r>
          </a:p>
          <a:p>
            <a:endParaRPr lang="en-US" dirty="0"/>
          </a:p>
          <a:p>
            <a:r>
              <a:rPr lang="en-US" dirty="0"/>
              <a:t>[Click] A second request comes in. The ALB knows that the first request is still happening so [Click] it sends this one to another web server.</a:t>
            </a:r>
          </a:p>
          <a:p>
            <a:endParaRPr lang="en-US" dirty="0"/>
          </a:p>
          <a:p>
            <a:r>
              <a:rPr lang="en-US" dirty="0"/>
              <a:t>It really is as simple as that. Until it gets complicated, of course…</a:t>
            </a:r>
          </a:p>
        </p:txBody>
      </p:sp>
      <p:sp>
        <p:nvSpPr>
          <p:cNvPr id="4" name="Slide Number Placeholder 3"/>
          <p:cNvSpPr>
            <a:spLocks noGrp="1"/>
          </p:cNvSpPr>
          <p:nvPr>
            <p:ph type="sldNum" sz="quarter" idx="5"/>
          </p:nvPr>
        </p:nvSpPr>
        <p:spPr/>
        <p:txBody>
          <a:bodyPr/>
          <a:lstStyle/>
          <a:p>
            <a:fld id="{69D7D60C-7181-4640-95DD-94CC9C2F2D77}" type="slidenum">
              <a:rPr lang="en-US" smtClean="0"/>
              <a:t>51</a:t>
            </a:fld>
            <a:endParaRPr lang="en-US"/>
          </a:p>
        </p:txBody>
      </p:sp>
    </p:spTree>
    <p:extLst>
      <p:ext uri="{BB962C8B-B14F-4D97-AF65-F5344CB8AC3E}">
        <p14:creationId xmlns:p14="http://schemas.microsoft.com/office/powerpoint/2010/main" val="36847991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might we have to take an instance offline?</a:t>
            </a:r>
          </a:p>
          <a:p>
            <a:endParaRPr lang="en-US" dirty="0"/>
          </a:p>
          <a:p>
            <a:r>
              <a:rPr lang="en-US" dirty="0"/>
              <a:t>First, it might be unhealthy. It’s failed in some way and isn’t accepting connections any more. That could be a software problem. It could be a hardware problem. Doesn’t matter at all – it’s a failure of some sort.</a:t>
            </a:r>
          </a:p>
          <a:p>
            <a:endParaRPr lang="en-US" dirty="0"/>
          </a:p>
          <a:p>
            <a:r>
              <a:rPr lang="en-US" dirty="0"/>
              <a:t>Second, you might decide that you want to upgrade the software on the instance. The best way to do that is to take it out of service. Now I might say again here that we believe in cattle rather than pets. What you should be doing is having a “gold” image for your application. Something that is easily deployed and is the same across all of the instances that are in the target group. You should be doing maintenance or upgrading the software on the gold image and then taking an existing instance out of service and having the auto-scaling group replace the instance with a new one from the gold image.</a:t>
            </a:r>
          </a:p>
          <a:p>
            <a:endParaRPr lang="en-US" dirty="0"/>
          </a:p>
          <a:p>
            <a:r>
              <a:rPr lang="en-US" dirty="0"/>
              <a:t>Third, we might have to update hardware or move things around. It’s rare and it falls under the “failure” mode above.</a:t>
            </a:r>
          </a:p>
          <a:p>
            <a:endParaRPr lang="en-US" dirty="0"/>
          </a:p>
          <a:p>
            <a:r>
              <a:rPr lang="en-US" dirty="0"/>
              <a:t>[Click] Anyway. Here is our load balancer, target group (hopefully autoscaling!) and a failed EC2 instance. That’s the red one.</a:t>
            </a:r>
          </a:p>
        </p:txBody>
      </p:sp>
      <p:sp>
        <p:nvSpPr>
          <p:cNvPr id="4" name="Slide Number Placeholder 3"/>
          <p:cNvSpPr>
            <a:spLocks noGrp="1"/>
          </p:cNvSpPr>
          <p:nvPr>
            <p:ph type="sldNum" sz="quarter" idx="5"/>
          </p:nvPr>
        </p:nvSpPr>
        <p:spPr/>
        <p:txBody>
          <a:bodyPr/>
          <a:lstStyle/>
          <a:p>
            <a:fld id="{69D7D60C-7181-4640-95DD-94CC9C2F2D77}" type="slidenum">
              <a:rPr lang="en-US" smtClean="0"/>
              <a:t>52</a:t>
            </a:fld>
            <a:endParaRPr lang="en-US"/>
          </a:p>
        </p:txBody>
      </p:sp>
    </p:spTree>
    <p:extLst>
      <p:ext uri="{BB962C8B-B14F-4D97-AF65-F5344CB8AC3E}">
        <p14:creationId xmlns:p14="http://schemas.microsoft.com/office/powerpoint/2010/main" val="40591638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 load balancer waits until all the connections to the failed instance have completed. It might not be accepting new requests (that’s how we do the health check) but it might still be finishing up with existing requests so we wait. All new requests go to the other EC2 instances in the group.</a:t>
            </a:r>
          </a:p>
        </p:txBody>
      </p:sp>
      <p:sp>
        <p:nvSpPr>
          <p:cNvPr id="4" name="Slide Number Placeholder 3"/>
          <p:cNvSpPr>
            <a:spLocks noGrp="1"/>
          </p:cNvSpPr>
          <p:nvPr>
            <p:ph type="sldNum" sz="quarter" idx="5"/>
          </p:nvPr>
        </p:nvSpPr>
        <p:spPr/>
        <p:txBody>
          <a:bodyPr/>
          <a:lstStyle/>
          <a:p>
            <a:fld id="{69D7D60C-7181-4640-95DD-94CC9C2F2D77}" type="slidenum">
              <a:rPr lang="en-US" smtClean="0"/>
              <a:t>53</a:t>
            </a:fld>
            <a:endParaRPr lang="en-US"/>
          </a:p>
        </p:txBody>
      </p:sp>
    </p:spTree>
    <p:extLst>
      <p:ext uri="{BB962C8B-B14F-4D97-AF65-F5344CB8AC3E}">
        <p14:creationId xmlns:p14="http://schemas.microsoft.com/office/powerpoint/2010/main" val="24554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everything is drained we terminate the instance. I’m using that word specifically because in our world, “terminate” means: kill it. Delete it. Stop it and delete all the data. Again, we’re dealing with cattle rather than pets here.</a:t>
            </a:r>
          </a:p>
        </p:txBody>
      </p:sp>
      <p:sp>
        <p:nvSpPr>
          <p:cNvPr id="4" name="Slide Number Placeholder 3"/>
          <p:cNvSpPr>
            <a:spLocks noGrp="1"/>
          </p:cNvSpPr>
          <p:nvPr>
            <p:ph type="sldNum" sz="quarter" idx="5"/>
          </p:nvPr>
        </p:nvSpPr>
        <p:spPr/>
        <p:txBody>
          <a:bodyPr/>
          <a:lstStyle/>
          <a:p>
            <a:fld id="{69D7D60C-7181-4640-95DD-94CC9C2F2D77}" type="slidenum">
              <a:rPr lang="en-US" smtClean="0"/>
              <a:t>54</a:t>
            </a:fld>
            <a:endParaRPr lang="en-US"/>
          </a:p>
        </p:txBody>
      </p:sp>
    </p:spTree>
    <p:extLst>
      <p:ext uri="{BB962C8B-B14F-4D97-AF65-F5344CB8AC3E}">
        <p14:creationId xmlns:p14="http://schemas.microsoft.com/office/powerpoint/2010/main" val="5080515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start a new, nice, working instance. That’s the green one. Once it has started and the health checks say it is ready to go…</a:t>
            </a:r>
          </a:p>
        </p:txBody>
      </p:sp>
      <p:sp>
        <p:nvSpPr>
          <p:cNvPr id="4" name="Slide Number Placeholder 3"/>
          <p:cNvSpPr>
            <a:spLocks noGrp="1"/>
          </p:cNvSpPr>
          <p:nvPr>
            <p:ph type="sldNum" sz="quarter" idx="5"/>
          </p:nvPr>
        </p:nvSpPr>
        <p:spPr/>
        <p:txBody>
          <a:bodyPr/>
          <a:lstStyle/>
          <a:p>
            <a:fld id="{69D7D60C-7181-4640-95DD-94CC9C2F2D77}" type="slidenum">
              <a:rPr lang="en-US" smtClean="0"/>
              <a:t>55</a:t>
            </a:fld>
            <a:endParaRPr lang="en-US"/>
          </a:p>
        </p:txBody>
      </p:sp>
    </p:spTree>
    <p:extLst>
      <p:ext uri="{BB962C8B-B14F-4D97-AF65-F5344CB8AC3E}">
        <p14:creationId xmlns:p14="http://schemas.microsoft.com/office/powerpoint/2010/main" val="6876954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sending requests to it.</a:t>
            </a:r>
          </a:p>
        </p:txBody>
      </p:sp>
      <p:sp>
        <p:nvSpPr>
          <p:cNvPr id="4" name="Slide Number Placeholder 3"/>
          <p:cNvSpPr>
            <a:spLocks noGrp="1"/>
          </p:cNvSpPr>
          <p:nvPr>
            <p:ph type="sldNum" sz="quarter" idx="5"/>
          </p:nvPr>
        </p:nvSpPr>
        <p:spPr/>
        <p:txBody>
          <a:bodyPr/>
          <a:lstStyle/>
          <a:p>
            <a:fld id="{69D7D60C-7181-4640-95DD-94CC9C2F2D77}" type="slidenum">
              <a:rPr lang="en-US" smtClean="0"/>
              <a:t>56</a:t>
            </a:fld>
            <a:endParaRPr lang="en-US"/>
          </a:p>
        </p:txBody>
      </p:sp>
    </p:spTree>
    <p:extLst>
      <p:ext uri="{BB962C8B-B14F-4D97-AF65-F5344CB8AC3E}">
        <p14:creationId xmlns:p14="http://schemas.microsoft.com/office/powerpoint/2010/main" val="16151289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screenshots on how to set up an ALB.</a:t>
            </a:r>
          </a:p>
          <a:p>
            <a:endParaRPr lang="en-US" dirty="0"/>
          </a:p>
          <a:p>
            <a:r>
              <a:rPr lang="en-US" dirty="0"/>
              <a:t>You can see that the console is asking for details we’ve already talked about – Listeners, Availability Zones and so on.</a:t>
            </a:r>
          </a:p>
        </p:txBody>
      </p:sp>
      <p:sp>
        <p:nvSpPr>
          <p:cNvPr id="4" name="Slide Number Placeholder 3"/>
          <p:cNvSpPr>
            <a:spLocks noGrp="1"/>
          </p:cNvSpPr>
          <p:nvPr>
            <p:ph type="sldNum" sz="quarter" idx="5"/>
          </p:nvPr>
        </p:nvSpPr>
        <p:spPr/>
        <p:txBody>
          <a:bodyPr/>
          <a:lstStyle/>
          <a:p>
            <a:fld id="{69D7D60C-7181-4640-95DD-94CC9C2F2D77}" type="slidenum">
              <a:rPr lang="en-US" smtClean="0"/>
              <a:t>57</a:t>
            </a:fld>
            <a:endParaRPr lang="en-US"/>
          </a:p>
        </p:txBody>
      </p:sp>
    </p:spTree>
    <p:extLst>
      <p:ext uri="{BB962C8B-B14F-4D97-AF65-F5344CB8AC3E}">
        <p14:creationId xmlns:p14="http://schemas.microsoft.com/office/powerpoint/2010/main" val="33571744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also need to configure a Security Group. This allows traffic from the outside world to the ALB. Here you can see that this is going to receive traffic on TCP port 80 (which we know is HTTP) and the source is everywhere – that’s what the 0.0.0.0/0 means. Note that there are lots of helpers built in here. You can just select “HTTP” in the Type select on the left and it will fill things in for you. Similarly, in the Source select you can choose from a list of standard options.</a:t>
            </a:r>
          </a:p>
        </p:txBody>
      </p:sp>
      <p:sp>
        <p:nvSpPr>
          <p:cNvPr id="4" name="Slide Number Placeholder 3"/>
          <p:cNvSpPr>
            <a:spLocks noGrp="1"/>
          </p:cNvSpPr>
          <p:nvPr>
            <p:ph type="sldNum" sz="quarter" idx="5"/>
          </p:nvPr>
        </p:nvSpPr>
        <p:spPr/>
        <p:txBody>
          <a:bodyPr/>
          <a:lstStyle/>
          <a:p>
            <a:fld id="{69D7D60C-7181-4640-95DD-94CC9C2F2D77}" type="slidenum">
              <a:rPr lang="en-US" smtClean="0"/>
              <a:t>58</a:t>
            </a:fld>
            <a:endParaRPr lang="en-US"/>
          </a:p>
        </p:txBody>
      </p:sp>
    </p:spTree>
    <p:extLst>
      <p:ext uri="{BB962C8B-B14F-4D97-AF65-F5344CB8AC3E}">
        <p14:creationId xmlns:p14="http://schemas.microsoft.com/office/powerpoint/2010/main" val="16994669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configuring the target group and health checks. Normally you can leave these at the defaults and you’ll be fine.</a:t>
            </a:r>
          </a:p>
        </p:txBody>
      </p:sp>
      <p:sp>
        <p:nvSpPr>
          <p:cNvPr id="4" name="Slide Number Placeholder 3"/>
          <p:cNvSpPr>
            <a:spLocks noGrp="1"/>
          </p:cNvSpPr>
          <p:nvPr>
            <p:ph type="sldNum" sz="quarter" idx="5"/>
          </p:nvPr>
        </p:nvSpPr>
        <p:spPr/>
        <p:txBody>
          <a:bodyPr/>
          <a:lstStyle/>
          <a:p>
            <a:fld id="{69D7D60C-7181-4640-95DD-94CC9C2F2D77}" type="slidenum">
              <a:rPr lang="en-US" smtClean="0"/>
              <a:t>59</a:t>
            </a:fld>
            <a:endParaRPr lang="en-US"/>
          </a:p>
        </p:txBody>
      </p:sp>
    </p:spTree>
    <p:extLst>
      <p:ext uri="{BB962C8B-B14F-4D97-AF65-F5344CB8AC3E}">
        <p14:creationId xmlns:p14="http://schemas.microsoft.com/office/powerpoint/2010/main" val="956660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You can safely assume for this entire presentation that when we refer to IP we’re talking IPv4. In IPv4 each address is 32 bits long.</a:t>
            </a:r>
          </a:p>
          <a:p>
            <a:r>
              <a:rPr lang="en-US" dirty="0"/>
              <a:t>[Click] The address is normally written in dotted decimal notation – four numbers, each between 0 and 255 inclusive, separated by a full stop</a:t>
            </a:r>
          </a:p>
          <a:p>
            <a:r>
              <a:rPr lang="en-US" dirty="0"/>
              <a:t>[Click] This IP address is the address for the server running the web server for the Department of Computer Science and Software Engineering here at UWA. If you haven’t seen an IP address before it’s just like a phone number but for a computer somewhere. And it’s mostly important that every computer have a unique IP address. If you had the same phone number as someone else that’d be bad, right? Same goes for IP addresses.</a:t>
            </a:r>
          </a:p>
          <a:p>
            <a:r>
              <a:rPr lang="en-US" dirty="0"/>
              <a:t>[Click] Now, people don’t tend to use IP addresses much because they’re difficult to remember. Instead we use names and the system responsible for getting the IP address from a name is called DNS. On it’s own, DNS is easily a several hour or maybe even several day topic but rest assured it’s a major part of how things work. If the network doesn’t work then nothing works. But if DNS isn’t working that pretty much everything doesn’t work anyway.</a:t>
            </a:r>
          </a:p>
          <a:p>
            <a:r>
              <a:rPr lang="en-US" dirty="0"/>
              <a:t>[Click] Finally – and this is more important for later – there are ranges of IP addresses which are called “private addresses”. There’s actually nothing special about them other than everyone agrees that these addresses can be used by you on your private network. You can choose to use the 192.168 range and so can someone else – but because they are private those two networks can’t communicate with each other across the Internet. Primarily because they’re the same address space but also because private networks can’t communicate with each other over the Internet. Now, I’m lying slightly but you’ll find out why when we talk abut Network Address Translation.</a:t>
            </a:r>
          </a:p>
        </p:txBody>
      </p:sp>
      <p:sp>
        <p:nvSpPr>
          <p:cNvPr id="4" name="Slide Number Placeholder 3"/>
          <p:cNvSpPr>
            <a:spLocks noGrp="1"/>
          </p:cNvSpPr>
          <p:nvPr>
            <p:ph type="sldNum" sz="quarter" idx="5"/>
          </p:nvPr>
        </p:nvSpPr>
        <p:spPr/>
        <p:txBody>
          <a:bodyPr/>
          <a:lstStyle/>
          <a:p>
            <a:fld id="{69D7D60C-7181-4640-95DD-94CC9C2F2D77}" type="slidenum">
              <a:rPr lang="en-US" smtClean="0"/>
              <a:t>6</a:t>
            </a:fld>
            <a:endParaRPr lang="en-US"/>
          </a:p>
        </p:txBody>
      </p:sp>
    </p:spTree>
    <p:extLst>
      <p:ext uri="{BB962C8B-B14F-4D97-AF65-F5344CB8AC3E}">
        <p14:creationId xmlns:p14="http://schemas.microsoft.com/office/powerpoint/2010/main" val="34068287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existing instances you can register them manually with the ALB. In the real world, with auto-scaling it all happens for you.</a:t>
            </a:r>
          </a:p>
        </p:txBody>
      </p:sp>
      <p:sp>
        <p:nvSpPr>
          <p:cNvPr id="4" name="Slide Number Placeholder 3"/>
          <p:cNvSpPr>
            <a:spLocks noGrp="1"/>
          </p:cNvSpPr>
          <p:nvPr>
            <p:ph type="sldNum" sz="quarter" idx="5"/>
          </p:nvPr>
        </p:nvSpPr>
        <p:spPr/>
        <p:txBody>
          <a:bodyPr/>
          <a:lstStyle/>
          <a:p>
            <a:fld id="{69D7D60C-7181-4640-95DD-94CC9C2F2D77}" type="slidenum">
              <a:rPr lang="en-US" smtClean="0"/>
              <a:t>60</a:t>
            </a:fld>
            <a:endParaRPr lang="en-US"/>
          </a:p>
        </p:txBody>
      </p:sp>
    </p:spTree>
    <p:extLst>
      <p:ext uri="{BB962C8B-B14F-4D97-AF65-F5344CB8AC3E}">
        <p14:creationId xmlns:p14="http://schemas.microsoft.com/office/powerpoint/2010/main" val="41355588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Phew. Wow. What a tour! </a:t>
            </a:r>
            <a:r>
              <a:rPr lang="en-US"/>
              <a:t>What questions do you have?</a:t>
            </a:r>
          </a:p>
        </p:txBody>
      </p:sp>
      <p:sp>
        <p:nvSpPr>
          <p:cNvPr id="4" name="Slide Number Placeholder 3"/>
          <p:cNvSpPr>
            <a:spLocks noGrp="1"/>
          </p:cNvSpPr>
          <p:nvPr>
            <p:ph type="sldNum" sz="quarter" idx="5"/>
          </p:nvPr>
        </p:nvSpPr>
        <p:spPr/>
        <p:txBody>
          <a:bodyPr/>
          <a:lstStyle/>
          <a:p>
            <a:fld id="{69D7D60C-7181-4640-95DD-94CC9C2F2D77}" type="slidenum">
              <a:rPr lang="en-US" smtClean="0"/>
              <a:t>61</a:t>
            </a:fld>
            <a:endParaRPr lang="en-US"/>
          </a:p>
        </p:txBody>
      </p:sp>
    </p:spTree>
    <p:extLst>
      <p:ext uri="{BB962C8B-B14F-4D97-AF65-F5344CB8AC3E}">
        <p14:creationId xmlns:p14="http://schemas.microsoft.com/office/powerpoint/2010/main" val="3851941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If you want to send a packet to me you’re going to need to know three things. Maybe a fourth – it depends.</a:t>
            </a:r>
          </a:p>
          <a:p>
            <a:r>
              <a:rPr lang="en-US" dirty="0"/>
              <a:t>[Click] First, you need to know your IP address. That should be pretty easy, right?</a:t>
            </a:r>
          </a:p>
          <a:p>
            <a:r>
              <a:rPr lang="en-US" dirty="0"/>
              <a:t>[Click] Next, you need the destination IP address that you’re sending to. That’s me. How do you know that? Well, if you’re using a web browser you’re typing in </a:t>
            </a:r>
            <a:r>
              <a:rPr lang="en-US" dirty="0" err="1"/>
              <a:t>www.something</a:t>
            </a:r>
            <a:r>
              <a:rPr lang="en-US" dirty="0"/>
              <a:t> and DNS will figure out the IP for you. But you can also just type in the IP address.</a:t>
            </a:r>
          </a:p>
          <a:p>
            <a:r>
              <a:rPr lang="en-US" dirty="0"/>
              <a:t>[Click] You also need to know your subnet mask. “What’s a subnet mask?” I hear you ask. More details in a moment but it’s a piece of information that tells you what network you’re on. Hold that thought.</a:t>
            </a:r>
          </a:p>
          <a:p>
            <a:r>
              <a:rPr lang="en-US" dirty="0"/>
              <a:t>[Click] Finally, you might need to know the IP address of your local router. A router is a device that connects networks together – it takes IP packets from one network and puts them on another. Anytime you’re crossing a network boundary you’re going to need a router.</a:t>
            </a:r>
          </a:p>
          <a:p>
            <a:r>
              <a:rPr lang="en-US" dirty="0"/>
              <a:t>[Click] So what’s the process then? First you take your subnet mask and you use it with your IP address to figure out what network you’re on; and it also tells you what host you are on that network. That’s not particularly important but it’s a byproduct of the process.</a:t>
            </a:r>
          </a:p>
          <a:p>
            <a:r>
              <a:rPr lang="en-US" dirty="0"/>
              <a:t>[Click] Next you take your subnet mask and use it with the destination IP address to figure out what network the destination is on. Note that the destination might have a different subnet mask to you but that’s totally fine. We don’t care what the destination thinks and there’s no reliable way to figure out what the destination subnet mask is so we don’t even ask.</a:t>
            </a:r>
          </a:p>
          <a:p>
            <a:r>
              <a:rPr lang="en-US" dirty="0"/>
              <a:t>[Click] Now what we have are two network addresses – one that is yours; and one that is the destination. If they’re the same we are on the same network and we can just communicate with each other.</a:t>
            </a:r>
          </a:p>
          <a:p>
            <a:r>
              <a:rPr lang="en-US" dirty="0"/>
              <a:t>[Click] But if they’re different then we need a router to help out – so we send the packet to the local router and let it deal with it.</a:t>
            </a:r>
          </a:p>
        </p:txBody>
      </p:sp>
      <p:sp>
        <p:nvSpPr>
          <p:cNvPr id="4" name="Slide Number Placeholder 3"/>
          <p:cNvSpPr>
            <a:spLocks noGrp="1"/>
          </p:cNvSpPr>
          <p:nvPr>
            <p:ph type="sldNum" sz="quarter" idx="5"/>
          </p:nvPr>
        </p:nvSpPr>
        <p:spPr/>
        <p:txBody>
          <a:bodyPr/>
          <a:lstStyle/>
          <a:p>
            <a:fld id="{69D7D60C-7181-4640-95DD-94CC9C2F2D77}" type="slidenum">
              <a:rPr lang="en-US" smtClean="0"/>
              <a:t>7</a:t>
            </a:fld>
            <a:endParaRPr lang="en-US"/>
          </a:p>
        </p:txBody>
      </p:sp>
    </p:spTree>
    <p:extLst>
      <p:ext uri="{BB962C8B-B14F-4D97-AF65-F5344CB8AC3E}">
        <p14:creationId xmlns:p14="http://schemas.microsoft.com/office/powerpoint/2010/main" val="1212288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 subnet mask? [Click] It’s a little piece of information that lets you figure out from your IP address what network you’re on.</a:t>
            </a:r>
          </a:p>
          <a:p>
            <a:r>
              <a:rPr lang="en-US" dirty="0"/>
              <a:t>[Click] Just like an IP address it is 32 bits long and written in dotted decimal notation. That’s good for us humans but basically it comes down to representing the binary digits where a “one” means that the corresponding part of the IP address is the network; and a “zero” means that the corresponding part of the IP address it the host. Got that? Excellent.</a:t>
            </a:r>
          </a:p>
          <a:p>
            <a:r>
              <a:rPr lang="en-US" dirty="0"/>
              <a:t>[Click] Here’s an easy example.</a:t>
            </a:r>
          </a:p>
          <a:p>
            <a:r>
              <a:rPr lang="en-US" dirty="0"/>
              <a:t>[Click] Our IP address is 192.168.10.54. If you remember from earlier, this is a private IP address but subnet masks work for all addresses so no issues there.</a:t>
            </a:r>
          </a:p>
          <a:p>
            <a:r>
              <a:rPr lang="en-US" dirty="0"/>
              <a:t>[Click] Our subnet mask is 255.255.255.0. Turns out that 255 in decimal is ”all ones” in binary. So this subnet mask means that:</a:t>
            </a:r>
          </a:p>
          <a:p>
            <a:r>
              <a:rPr lang="en-US" dirty="0"/>
              <a:t>[Click] The first three octets of the IP address is the network, so we are on network 192.168.10.</a:t>
            </a:r>
          </a:p>
          <a:p>
            <a:r>
              <a:rPr lang="en-US" dirty="0"/>
              <a:t>[Click] And we’re host 54 on that network but that’s not important to anyone but us.</a:t>
            </a:r>
          </a:p>
        </p:txBody>
      </p:sp>
      <p:sp>
        <p:nvSpPr>
          <p:cNvPr id="4" name="Slide Number Placeholder 3"/>
          <p:cNvSpPr>
            <a:spLocks noGrp="1"/>
          </p:cNvSpPr>
          <p:nvPr>
            <p:ph type="sldNum" sz="quarter" idx="5"/>
          </p:nvPr>
        </p:nvSpPr>
        <p:spPr/>
        <p:txBody>
          <a:bodyPr/>
          <a:lstStyle/>
          <a:p>
            <a:fld id="{69D7D60C-7181-4640-95DD-94CC9C2F2D77}" type="slidenum">
              <a:rPr lang="en-US" smtClean="0"/>
              <a:t>8</a:t>
            </a:fld>
            <a:endParaRPr lang="en-US"/>
          </a:p>
        </p:txBody>
      </p:sp>
    </p:spTree>
    <p:extLst>
      <p:ext uri="{BB962C8B-B14F-4D97-AF65-F5344CB8AC3E}">
        <p14:creationId xmlns:p14="http://schemas.microsoft.com/office/powerpoint/2010/main" val="1490649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another one. [Click] Our IP address is 15.23.98.201 and our subnet mask is 255.0.0.0. So what’s our network address?</a:t>
            </a:r>
          </a:p>
          <a:p>
            <a:r>
              <a:rPr lang="en-US" dirty="0"/>
              <a:t>[Click] Yup, this is network 15. Note that normally we’d write it as 15.0.0.0 but no biggie. And we are host 23.98.201 on this network. Note that the computer doesn’t read it the same way we do – it takes the three octets or bytes there and makes them into one big binary number. The way we do it it’s easier for humans.</a:t>
            </a:r>
          </a:p>
          <a:p>
            <a:endParaRPr lang="en-US" dirty="0"/>
          </a:p>
          <a:p>
            <a:r>
              <a:rPr lang="en-US" dirty="0"/>
              <a:t>[Click] Let’s do a harder one.</a:t>
            </a:r>
          </a:p>
          <a:p>
            <a:r>
              <a:rPr lang="en-US" dirty="0"/>
              <a:t>[Click] Our IP address is 143.88.103.35.</a:t>
            </a:r>
          </a:p>
          <a:p>
            <a:r>
              <a:rPr lang="en-US" dirty="0"/>
              <a:t>[Click] But our subnet mask is 255.255.240.0 – oh, what happened to the 255? Well, it turns out that 240 is a valid number for a subnet mask.</a:t>
            </a:r>
          </a:p>
          <a:p>
            <a:r>
              <a:rPr lang="en-US" dirty="0"/>
              <a:t>[Click] This means we are network 143.88.96 and [Click] We are host 7.35.</a:t>
            </a:r>
          </a:p>
          <a:p>
            <a:endParaRPr lang="en-US" dirty="0"/>
          </a:p>
          <a:p>
            <a:r>
              <a:rPr lang="en-US" dirty="0"/>
              <a:t>Is everyone following along? How did we get there? It’s ok. Let me show you how it works.</a:t>
            </a:r>
          </a:p>
        </p:txBody>
      </p:sp>
      <p:sp>
        <p:nvSpPr>
          <p:cNvPr id="4" name="Slide Number Placeholder 3"/>
          <p:cNvSpPr>
            <a:spLocks noGrp="1"/>
          </p:cNvSpPr>
          <p:nvPr>
            <p:ph type="sldNum" sz="quarter" idx="5"/>
          </p:nvPr>
        </p:nvSpPr>
        <p:spPr/>
        <p:txBody>
          <a:bodyPr/>
          <a:lstStyle/>
          <a:p>
            <a:fld id="{69D7D60C-7181-4640-95DD-94CC9C2F2D77}" type="slidenum">
              <a:rPr lang="en-US" smtClean="0"/>
              <a:t>9</a:t>
            </a:fld>
            <a:endParaRPr lang="en-US"/>
          </a:p>
        </p:txBody>
      </p:sp>
    </p:spTree>
    <p:extLst>
      <p:ext uri="{BB962C8B-B14F-4D97-AF65-F5344CB8AC3E}">
        <p14:creationId xmlns:p14="http://schemas.microsoft.com/office/powerpoint/2010/main" val="1170957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D9DA3-2E2A-A623-08FA-E7848FC1413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D970A74-A13D-CAAB-07CB-DA977D6B4F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3E34BB8-B21F-3FFB-798A-03EEDA8738D5}"/>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948ABC5-772C-3FDE-65EA-DB3872D9629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59E4158-1639-980E-B704-6937A68CB604}"/>
              </a:ext>
            </a:extLst>
          </p:cNvPr>
          <p:cNvSpPr>
            <a:spLocks noGrp="1"/>
          </p:cNvSpPr>
          <p:nvPr>
            <p:ph type="sldNum" sz="quarter" idx="12"/>
          </p:nvPr>
        </p:nvSpPr>
        <p:spPr>
          <a:xfrm>
            <a:off x="8610600" y="6356350"/>
            <a:ext cx="2743200" cy="365125"/>
          </a:xfrm>
          <a:prstGeom prst="rect">
            <a:avLst/>
          </a:prstGeom>
        </p:spPr>
        <p:txBody>
          <a:bodyPr/>
          <a:lstStyle/>
          <a:p>
            <a:fld id="{1FB46938-7C90-1E4B-B134-0691F01D1D1F}" type="slidenum">
              <a:rPr lang="en-US" smtClean="0"/>
              <a:t>‹#›</a:t>
            </a:fld>
            <a:endParaRPr lang="en-US"/>
          </a:p>
        </p:txBody>
      </p:sp>
    </p:spTree>
    <p:extLst>
      <p:ext uri="{BB962C8B-B14F-4D97-AF65-F5344CB8AC3E}">
        <p14:creationId xmlns:p14="http://schemas.microsoft.com/office/powerpoint/2010/main" val="3228122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D9B4-D1A8-6172-F7F4-C7BAD5E6131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398F345-A57C-1B79-3D8F-CF591EABC7A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5D59119-7675-5494-47B6-C7A1D0F8E56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3935187-19C0-8936-385D-7BB2AB1AEB9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F26FB1A-ADB7-22BB-AD95-39B04E8ACAE3}"/>
              </a:ext>
            </a:extLst>
          </p:cNvPr>
          <p:cNvSpPr>
            <a:spLocks noGrp="1"/>
          </p:cNvSpPr>
          <p:nvPr>
            <p:ph type="sldNum" sz="quarter" idx="12"/>
          </p:nvPr>
        </p:nvSpPr>
        <p:spPr>
          <a:xfrm>
            <a:off x="8610600" y="6356350"/>
            <a:ext cx="2743200" cy="365125"/>
          </a:xfrm>
          <a:prstGeom prst="rect">
            <a:avLst/>
          </a:prstGeom>
        </p:spPr>
        <p:txBody>
          <a:bodyPr/>
          <a:lstStyle/>
          <a:p>
            <a:fld id="{1FB46938-7C90-1E4B-B134-0691F01D1D1F}" type="slidenum">
              <a:rPr lang="en-US" smtClean="0"/>
              <a:t>‹#›</a:t>
            </a:fld>
            <a:endParaRPr lang="en-US"/>
          </a:p>
        </p:txBody>
      </p:sp>
    </p:spTree>
    <p:extLst>
      <p:ext uri="{BB962C8B-B14F-4D97-AF65-F5344CB8AC3E}">
        <p14:creationId xmlns:p14="http://schemas.microsoft.com/office/powerpoint/2010/main" val="291782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2B28FA-9E4C-7C2C-688E-26C17569A58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F963C41-018A-F110-6930-B8D0C1A002C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67607C5-96F8-E25B-8F0F-28F2C3346D8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D77AB601-64D7-B77D-B65B-1214082A64C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228EF23-3013-5240-9BFA-320C2A7861EC}"/>
              </a:ext>
            </a:extLst>
          </p:cNvPr>
          <p:cNvSpPr>
            <a:spLocks noGrp="1"/>
          </p:cNvSpPr>
          <p:nvPr>
            <p:ph type="sldNum" sz="quarter" idx="12"/>
          </p:nvPr>
        </p:nvSpPr>
        <p:spPr>
          <a:xfrm>
            <a:off x="8610600" y="6356350"/>
            <a:ext cx="2743200" cy="365125"/>
          </a:xfrm>
          <a:prstGeom prst="rect">
            <a:avLst/>
          </a:prstGeom>
        </p:spPr>
        <p:txBody>
          <a:bodyPr/>
          <a:lstStyle/>
          <a:p>
            <a:fld id="{1FB46938-7C90-1E4B-B134-0691F01D1D1F}" type="slidenum">
              <a:rPr lang="en-US" smtClean="0"/>
              <a:t>‹#›</a:t>
            </a:fld>
            <a:endParaRPr lang="en-US"/>
          </a:p>
        </p:txBody>
      </p:sp>
    </p:spTree>
    <p:extLst>
      <p:ext uri="{BB962C8B-B14F-4D97-AF65-F5344CB8AC3E}">
        <p14:creationId xmlns:p14="http://schemas.microsoft.com/office/powerpoint/2010/main" val="627050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457199" y="153248"/>
            <a:ext cx="11262360" cy="753435"/>
          </a:xfrm>
        </p:spPr>
        <p:txBody>
          <a:bodyPr/>
          <a:lstStyle/>
          <a:p>
            <a:r>
              <a:rPr lang="en-US" dirty="0"/>
              <a:t>Click to edit Master title style</a:t>
            </a:r>
          </a:p>
        </p:txBody>
      </p:sp>
    </p:spTree>
    <p:extLst>
      <p:ext uri="{BB962C8B-B14F-4D97-AF65-F5344CB8AC3E}">
        <p14:creationId xmlns:p14="http://schemas.microsoft.com/office/powerpoint/2010/main" val="246983233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FFE40-8284-1EC9-FEDA-41978BD32DB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98F210F-3486-50E3-6429-23333C79A65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4407418-6538-4D7D-6B74-464DB6C068F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AA292853-5C38-8E63-CAF2-469C7E8DE92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CB341DD-6BF7-7BC5-3ECF-7A0E29B2187E}"/>
              </a:ext>
            </a:extLst>
          </p:cNvPr>
          <p:cNvSpPr>
            <a:spLocks noGrp="1"/>
          </p:cNvSpPr>
          <p:nvPr>
            <p:ph type="sldNum" sz="quarter" idx="12"/>
          </p:nvPr>
        </p:nvSpPr>
        <p:spPr>
          <a:xfrm>
            <a:off x="8610600" y="6356350"/>
            <a:ext cx="2743200" cy="365125"/>
          </a:xfrm>
          <a:prstGeom prst="rect">
            <a:avLst/>
          </a:prstGeom>
        </p:spPr>
        <p:txBody>
          <a:bodyPr/>
          <a:lstStyle/>
          <a:p>
            <a:fld id="{1FB46938-7C90-1E4B-B134-0691F01D1D1F}" type="slidenum">
              <a:rPr lang="en-US" smtClean="0"/>
              <a:t>‹#›</a:t>
            </a:fld>
            <a:endParaRPr lang="en-US"/>
          </a:p>
        </p:txBody>
      </p:sp>
    </p:spTree>
    <p:extLst>
      <p:ext uri="{BB962C8B-B14F-4D97-AF65-F5344CB8AC3E}">
        <p14:creationId xmlns:p14="http://schemas.microsoft.com/office/powerpoint/2010/main" val="125260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8B09C-005A-7CDD-191A-6A2FBD9A007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06B0886-195E-D4A4-DA5F-EE318063E1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A2461E3-5F04-1B25-DB40-2DB12BE181CC}"/>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E2873810-11D7-DA60-F8D8-6D727012BEE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D1C9984-DF7D-D6ED-290C-82DE95452CDD}"/>
              </a:ext>
            </a:extLst>
          </p:cNvPr>
          <p:cNvSpPr>
            <a:spLocks noGrp="1"/>
          </p:cNvSpPr>
          <p:nvPr>
            <p:ph type="sldNum" sz="quarter" idx="12"/>
          </p:nvPr>
        </p:nvSpPr>
        <p:spPr>
          <a:xfrm>
            <a:off x="8610600" y="6356350"/>
            <a:ext cx="2743200" cy="365125"/>
          </a:xfrm>
          <a:prstGeom prst="rect">
            <a:avLst/>
          </a:prstGeom>
        </p:spPr>
        <p:txBody>
          <a:bodyPr/>
          <a:lstStyle/>
          <a:p>
            <a:fld id="{1FB46938-7C90-1E4B-B134-0691F01D1D1F}" type="slidenum">
              <a:rPr lang="en-US" smtClean="0"/>
              <a:t>‹#›</a:t>
            </a:fld>
            <a:endParaRPr lang="en-US"/>
          </a:p>
        </p:txBody>
      </p:sp>
    </p:spTree>
    <p:extLst>
      <p:ext uri="{BB962C8B-B14F-4D97-AF65-F5344CB8AC3E}">
        <p14:creationId xmlns:p14="http://schemas.microsoft.com/office/powerpoint/2010/main" val="83336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78C84-1516-87B6-31C1-4237597C9B6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17F9BDE-F994-4487-F2D9-06116FF6925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8540203-23B7-142B-BAC5-C8ED018C180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AD8D951-B565-B22F-7CD6-0AB7AA24E39A}"/>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6022F376-CE30-5F44-F9D9-35CCED5C90E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5C3CC7F-EFDA-8ACA-6B1C-4AD11DE38A8B}"/>
              </a:ext>
            </a:extLst>
          </p:cNvPr>
          <p:cNvSpPr>
            <a:spLocks noGrp="1"/>
          </p:cNvSpPr>
          <p:nvPr>
            <p:ph type="sldNum" sz="quarter" idx="12"/>
          </p:nvPr>
        </p:nvSpPr>
        <p:spPr>
          <a:xfrm>
            <a:off x="8610600" y="6356350"/>
            <a:ext cx="2743200" cy="365125"/>
          </a:xfrm>
          <a:prstGeom prst="rect">
            <a:avLst/>
          </a:prstGeom>
        </p:spPr>
        <p:txBody>
          <a:bodyPr/>
          <a:lstStyle/>
          <a:p>
            <a:fld id="{1FB46938-7C90-1E4B-B134-0691F01D1D1F}" type="slidenum">
              <a:rPr lang="en-US" smtClean="0"/>
              <a:t>‹#›</a:t>
            </a:fld>
            <a:endParaRPr lang="en-US"/>
          </a:p>
        </p:txBody>
      </p:sp>
    </p:spTree>
    <p:extLst>
      <p:ext uri="{BB962C8B-B14F-4D97-AF65-F5344CB8AC3E}">
        <p14:creationId xmlns:p14="http://schemas.microsoft.com/office/powerpoint/2010/main" val="1421840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A59CC-8F31-6E09-F512-7CE3795083D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9DCED4F-2951-F2A8-F3C9-05A88705B8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42EE1D6-D813-23EF-6BE2-67A980AD5C7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C6E04D4-0ECE-FAFE-6DF9-8B89D1E575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B07C81A-4341-B45B-AF1E-9A9A5B46432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F90E45F-479D-FFEA-CF0B-64DEE1B2E0E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47248EE4-9E8A-4423-8348-0E2767CF7C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DAC3E152-6415-AF21-96F3-A0B0DFC4CC96}"/>
              </a:ext>
            </a:extLst>
          </p:cNvPr>
          <p:cNvSpPr>
            <a:spLocks noGrp="1"/>
          </p:cNvSpPr>
          <p:nvPr>
            <p:ph type="sldNum" sz="quarter" idx="12"/>
          </p:nvPr>
        </p:nvSpPr>
        <p:spPr>
          <a:xfrm>
            <a:off x="8610600" y="6356350"/>
            <a:ext cx="2743200" cy="365125"/>
          </a:xfrm>
          <a:prstGeom prst="rect">
            <a:avLst/>
          </a:prstGeom>
        </p:spPr>
        <p:txBody>
          <a:bodyPr/>
          <a:lstStyle/>
          <a:p>
            <a:fld id="{1FB46938-7C90-1E4B-B134-0691F01D1D1F}" type="slidenum">
              <a:rPr lang="en-US" smtClean="0"/>
              <a:t>‹#›</a:t>
            </a:fld>
            <a:endParaRPr lang="en-US"/>
          </a:p>
        </p:txBody>
      </p:sp>
    </p:spTree>
    <p:extLst>
      <p:ext uri="{BB962C8B-B14F-4D97-AF65-F5344CB8AC3E}">
        <p14:creationId xmlns:p14="http://schemas.microsoft.com/office/powerpoint/2010/main" val="3443923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09A2F-16D5-7A99-F695-D43FF96D7E7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07BB4D3-C974-58A7-99B2-B09BEA02AB3E}"/>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F24A9DB9-88E6-2999-B65C-F18B222A4A3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B9E3C7C0-3B70-9DB1-13A6-BE55245A582A}"/>
              </a:ext>
            </a:extLst>
          </p:cNvPr>
          <p:cNvSpPr>
            <a:spLocks noGrp="1"/>
          </p:cNvSpPr>
          <p:nvPr>
            <p:ph type="sldNum" sz="quarter" idx="12"/>
          </p:nvPr>
        </p:nvSpPr>
        <p:spPr>
          <a:xfrm>
            <a:off x="8610600" y="6356350"/>
            <a:ext cx="2743200" cy="365125"/>
          </a:xfrm>
          <a:prstGeom prst="rect">
            <a:avLst/>
          </a:prstGeom>
        </p:spPr>
        <p:txBody>
          <a:bodyPr/>
          <a:lstStyle/>
          <a:p>
            <a:fld id="{1FB46938-7C90-1E4B-B134-0691F01D1D1F}" type="slidenum">
              <a:rPr lang="en-US" smtClean="0"/>
              <a:t>‹#›</a:t>
            </a:fld>
            <a:endParaRPr lang="en-US"/>
          </a:p>
        </p:txBody>
      </p:sp>
    </p:spTree>
    <p:extLst>
      <p:ext uri="{BB962C8B-B14F-4D97-AF65-F5344CB8AC3E}">
        <p14:creationId xmlns:p14="http://schemas.microsoft.com/office/powerpoint/2010/main" val="2146339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60C2BD-A313-5F05-1BDC-850B4372DE6D}"/>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33D43A39-FC45-394D-83BC-6AFD1201897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E23BAED-3EA6-32F2-E3DA-A861F6288BB9}"/>
              </a:ext>
            </a:extLst>
          </p:cNvPr>
          <p:cNvSpPr>
            <a:spLocks noGrp="1"/>
          </p:cNvSpPr>
          <p:nvPr>
            <p:ph type="sldNum" sz="quarter" idx="12"/>
          </p:nvPr>
        </p:nvSpPr>
        <p:spPr>
          <a:xfrm>
            <a:off x="8610600" y="6356350"/>
            <a:ext cx="2743200" cy="365125"/>
          </a:xfrm>
          <a:prstGeom prst="rect">
            <a:avLst/>
          </a:prstGeom>
        </p:spPr>
        <p:txBody>
          <a:bodyPr/>
          <a:lstStyle/>
          <a:p>
            <a:fld id="{1FB46938-7C90-1E4B-B134-0691F01D1D1F}" type="slidenum">
              <a:rPr lang="en-US" smtClean="0"/>
              <a:t>‹#›</a:t>
            </a:fld>
            <a:endParaRPr lang="en-US"/>
          </a:p>
        </p:txBody>
      </p:sp>
    </p:spTree>
    <p:extLst>
      <p:ext uri="{BB962C8B-B14F-4D97-AF65-F5344CB8AC3E}">
        <p14:creationId xmlns:p14="http://schemas.microsoft.com/office/powerpoint/2010/main" val="838320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6D522-1483-8B11-8FD4-1E29C5C5C28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AB83685-B933-6445-5BED-337A8D67A1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34EF3F5-D8A3-6A50-B5DD-1E22F4C8B6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6CA91F8-601A-E403-584B-5CF282EFE632}"/>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2D276E7-9439-E730-7437-905D405864F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CC597C2-7CA6-773E-4AC4-64372543E26D}"/>
              </a:ext>
            </a:extLst>
          </p:cNvPr>
          <p:cNvSpPr>
            <a:spLocks noGrp="1"/>
          </p:cNvSpPr>
          <p:nvPr>
            <p:ph type="sldNum" sz="quarter" idx="12"/>
          </p:nvPr>
        </p:nvSpPr>
        <p:spPr>
          <a:xfrm>
            <a:off x="8610600" y="6356350"/>
            <a:ext cx="2743200" cy="365125"/>
          </a:xfrm>
          <a:prstGeom prst="rect">
            <a:avLst/>
          </a:prstGeom>
        </p:spPr>
        <p:txBody>
          <a:bodyPr/>
          <a:lstStyle/>
          <a:p>
            <a:fld id="{1FB46938-7C90-1E4B-B134-0691F01D1D1F}" type="slidenum">
              <a:rPr lang="en-US" smtClean="0"/>
              <a:t>‹#›</a:t>
            </a:fld>
            <a:endParaRPr lang="en-US"/>
          </a:p>
        </p:txBody>
      </p:sp>
    </p:spTree>
    <p:extLst>
      <p:ext uri="{BB962C8B-B14F-4D97-AF65-F5344CB8AC3E}">
        <p14:creationId xmlns:p14="http://schemas.microsoft.com/office/powerpoint/2010/main" val="3470780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1A3F6-8AB3-50D6-5794-6B2916F24B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BF22431-97C6-C3F6-99C9-CFBDA36B61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C3EA01-6D0B-E0A8-8371-4DB98E0B55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76AAFB-352D-79DD-11C4-2F5CC3A7FF7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2D44ADE-842C-9833-43B7-9B8D7689265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1FC24E4-913E-31E4-9EAB-074983D24E4F}"/>
              </a:ext>
            </a:extLst>
          </p:cNvPr>
          <p:cNvSpPr>
            <a:spLocks noGrp="1"/>
          </p:cNvSpPr>
          <p:nvPr>
            <p:ph type="sldNum" sz="quarter" idx="12"/>
          </p:nvPr>
        </p:nvSpPr>
        <p:spPr>
          <a:xfrm>
            <a:off x="8610600" y="6356350"/>
            <a:ext cx="2743200" cy="365125"/>
          </a:xfrm>
          <a:prstGeom prst="rect">
            <a:avLst/>
          </a:prstGeom>
        </p:spPr>
        <p:txBody>
          <a:bodyPr/>
          <a:lstStyle/>
          <a:p>
            <a:fld id="{1FB46938-7C90-1E4B-B134-0691F01D1D1F}" type="slidenum">
              <a:rPr lang="en-US" smtClean="0"/>
              <a:t>‹#›</a:t>
            </a:fld>
            <a:endParaRPr lang="en-US"/>
          </a:p>
        </p:txBody>
      </p:sp>
    </p:spTree>
    <p:extLst>
      <p:ext uri="{BB962C8B-B14F-4D97-AF65-F5344CB8AC3E}">
        <p14:creationId xmlns:p14="http://schemas.microsoft.com/office/powerpoint/2010/main" val="2055669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BC64BE-13A8-535C-70D5-2293ACA2CD7C}"/>
              </a:ext>
            </a:extLst>
          </p:cNvPr>
          <p:cNvSpPr>
            <a:spLocks noGrp="1"/>
          </p:cNvSpPr>
          <p:nvPr>
            <p:ph type="title"/>
          </p:nvPr>
        </p:nvSpPr>
        <p:spPr>
          <a:xfrm>
            <a:off x="838200" y="365126"/>
            <a:ext cx="10515600" cy="889244"/>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D289EA6-CDAD-92D8-6280-24AA9C3EE625}"/>
              </a:ext>
            </a:extLst>
          </p:cNvPr>
          <p:cNvSpPr>
            <a:spLocks noGrp="1"/>
          </p:cNvSpPr>
          <p:nvPr>
            <p:ph type="body" idx="1"/>
          </p:nvPr>
        </p:nvSpPr>
        <p:spPr>
          <a:xfrm>
            <a:off x="838200" y="1465385"/>
            <a:ext cx="10515600" cy="525609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a:extLst>
              <a:ext uri="{FF2B5EF4-FFF2-40B4-BE49-F238E27FC236}">
                <a16:creationId xmlns:a16="http://schemas.microsoft.com/office/drawing/2014/main" id="{FE398B8D-798F-4927-E42F-F1F5BAB208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F610D3-3B6F-3D42-95D2-69F201EA2CEE}" type="slidenum">
              <a:rPr lang="en-US" smtClean="0"/>
              <a:t>‹#›</a:t>
            </a:fld>
            <a:endParaRPr lang="en-US"/>
          </a:p>
        </p:txBody>
      </p:sp>
    </p:spTree>
    <p:extLst>
      <p:ext uri="{BB962C8B-B14F-4D97-AF65-F5344CB8AC3E}">
        <p14:creationId xmlns:p14="http://schemas.microsoft.com/office/powerpoint/2010/main" val="3238752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csse.uwa.edu.au/"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129" name="Group 1"/>
          <p:cNvGrpSpPr/>
          <p:nvPr/>
        </p:nvGrpSpPr>
        <p:grpSpPr>
          <a:xfrm>
            <a:off x="1155600" y="498240"/>
            <a:ext cx="9902160" cy="5860800"/>
            <a:chOff x="1155600" y="498240"/>
            <a:chExt cx="9902160" cy="5860800"/>
          </a:xfrm>
        </p:grpSpPr>
        <p:sp>
          <p:nvSpPr>
            <p:cNvPr id="130" name="CustomShape 2"/>
            <p:cNvSpPr/>
            <p:nvPr/>
          </p:nvSpPr>
          <p:spPr>
            <a:xfrm>
              <a:off x="1155600" y="498240"/>
              <a:ext cx="5860800" cy="5860800"/>
            </a:xfrm>
            <a:prstGeom prst="ellipse">
              <a:avLst/>
            </a:prstGeom>
            <a:solidFill>
              <a:schemeClr val="accent1">
                <a:alpha val="55000"/>
              </a:schemeClr>
            </a:solidFill>
            <a:ln>
              <a:noFill/>
            </a:ln>
          </p:spPr>
          <p:style>
            <a:lnRef idx="0">
              <a:scrgbClr r="0" g="0" b="0"/>
            </a:lnRef>
            <a:fillRef idx="0">
              <a:scrgbClr r="0" g="0" b="0"/>
            </a:fillRef>
            <a:effectRef idx="0">
              <a:scrgbClr r="0" g="0" b="0"/>
            </a:effectRef>
            <a:fontRef idx="minor"/>
          </p:style>
        </p:sp>
        <p:sp>
          <p:nvSpPr>
            <p:cNvPr id="131" name="CustomShape 3"/>
            <p:cNvSpPr/>
            <p:nvPr/>
          </p:nvSpPr>
          <p:spPr>
            <a:xfrm>
              <a:off x="5196960" y="498240"/>
              <a:ext cx="5860800" cy="5860800"/>
            </a:xfrm>
            <a:prstGeom prst="ellipse">
              <a:avLst/>
            </a:prstGeom>
            <a:solidFill>
              <a:schemeClr val="accent1">
                <a:alpha val="55000"/>
              </a:schemeClr>
            </a:solidFill>
            <a:ln>
              <a:noFill/>
            </a:ln>
          </p:spPr>
          <p:style>
            <a:lnRef idx="0">
              <a:scrgbClr r="0" g="0" b="0"/>
            </a:lnRef>
            <a:fillRef idx="0">
              <a:scrgbClr r="0" g="0" b="0"/>
            </a:fillRef>
            <a:effectRef idx="0">
              <a:scrgbClr r="0" g="0" b="0"/>
            </a:effectRef>
            <a:fontRef idx="minor"/>
          </p:style>
        </p:sp>
        <p:sp>
          <p:nvSpPr>
            <p:cNvPr id="132" name="CustomShape 4"/>
            <p:cNvSpPr/>
            <p:nvPr/>
          </p:nvSpPr>
          <p:spPr>
            <a:xfrm>
              <a:off x="3165480" y="498240"/>
              <a:ext cx="5860800" cy="5860800"/>
            </a:xfrm>
            <a:prstGeom prst="ellipse">
              <a:avLst/>
            </a:prstGeom>
            <a:solidFill>
              <a:schemeClr val="accent1">
                <a:alpha val="70000"/>
              </a:schemeClr>
            </a:solidFill>
            <a:ln>
              <a:noFill/>
            </a:ln>
          </p:spPr>
          <p:style>
            <a:lnRef idx="0">
              <a:scrgbClr r="0" g="0" b="0"/>
            </a:lnRef>
            <a:fillRef idx="0">
              <a:scrgbClr r="0" g="0" b="0"/>
            </a:fillRef>
            <a:effectRef idx="0">
              <a:scrgbClr r="0" g="0" b="0"/>
            </a:effectRef>
            <a:fontRef idx="minor"/>
          </p:style>
        </p:sp>
      </p:grpSp>
      <p:sp>
        <p:nvSpPr>
          <p:cNvPr id="133" name="CustomShape 5"/>
          <p:cNvSpPr/>
          <p:nvPr/>
        </p:nvSpPr>
        <p:spPr>
          <a:xfrm>
            <a:off x="0" y="2514600"/>
            <a:ext cx="12191760" cy="1828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34" name="TextShape 6"/>
          <p:cNvSpPr txBox="1"/>
          <p:nvPr/>
        </p:nvSpPr>
        <p:spPr>
          <a:xfrm>
            <a:off x="1523880" y="2776680"/>
            <a:ext cx="9143640" cy="1380960"/>
          </a:xfrm>
          <a:prstGeom prst="rect">
            <a:avLst/>
          </a:prstGeom>
          <a:noFill/>
          <a:ln>
            <a:noFill/>
          </a:ln>
        </p:spPr>
        <p:txBody>
          <a:bodyPr anchor="ctr">
            <a:normAutofit/>
          </a:bodyPr>
          <a:lstStyle/>
          <a:p>
            <a:pPr algn="ctr">
              <a:lnSpc>
                <a:spcPct val="90000"/>
              </a:lnSpc>
            </a:pPr>
            <a:r>
              <a:rPr lang="en-US" sz="4000" b="0" strike="noStrike" spc="-1" dirty="0">
                <a:solidFill>
                  <a:schemeClr val="bg1"/>
                </a:solidFill>
                <a:latin typeface="Calibri Light"/>
              </a:rPr>
              <a:t>Networking</a:t>
            </a:r>
            <a:endParaRPr lang="en-US" sz="4000" b="0" strike="noStrike" spc="-1" dirty="0">
              <a:solidFill>
                <a:schemeClr val="bg1"/>
              </a:solidFill>
              <a:latin typeface="Tahoma"/>
            </a:endParaRPr>
          </a:p>
        </p:txBody>
      </p:sp>
      <p:sp>
        <p:nvSpPr>
          <p:cNvPr id="135" name="TextShape 7"/>
          <p:cNvSpPr txBox="1"/>
          <p:nvPr/>
        </p:nvSpPr>
        <p:spPr>
          <a:xfrm>
            <a:off x="1523880" y="4495680"/>
            <a:ext cx="9143640" cy="761760"/>
          </a:xfrm>
          <a:prstGeom prst="rect">
            <a:avLst/>
          </a:prstGeom>
          <a:noFill/>
          <a:ln>
            <a:noFill/>
          </a:ln>
        </p:spPr>
        <p:txBody>
          <a:bodyPr>
            <a:normAutofit/>
          </a:bodyPr>
          <a:lstStyle/>
          <a:p>
            <a:pPr algn="ctr">
              <a:lnSpc>
                <a:spcPct val="90000"/>
              </a:lnSpc>
              <a:spcBef>
                <a:spcPts val="1001"/>
              </a:spcBef>
              <a:tabLst>
                <a:tab pos="0" algn="l"/>
              </a:tabLst>
            </a:pPr>
            <a:r>
              <a:rPr lang="en-US" sz="1800" b="0" strike="noStrike" spc="-1" dirty="0">
                <a:solidFill>
                  <a:srgbClr val="FFFFFF"/>
                </a:solidFill>
                <a:latin typeface="Calibri"/>
              </a:rPr>
              <a:t>CITS5503, Week 7</a:t>
            </a:r>
          </a:p>
          <a:p>
            <a:pPr algn="ctr">
              <a:lnSpc>
                <a:spcPct val="90000"/>
              </a:lnSpc>
              <a:spcBef>
                <a:spcPts val="1001"/>
              </a:spcBef>
              <a:tabLst>
                <a:tab pos="0" algn="l"/>
              </a:tabLst>
            </a:pPr>
            <a:r>
              <a:rPr lang="en-US" spc="-1" dirty="0">
                <a:solidFill>
                  <a:srgbClr val="FFFFFF"/>
                </a:solidFill>
                <a:latin typeface="Calibri"/>
              </a:rPr>
              <a:t>Dr Anwarul Patwary</a:t>
            </a:r>
            <a:endParaRPr lang="en-US" sz="1800" b="0" strike="noStrike" spc="-1" dirty="0">
              <a:solidFill>
                <a:srgbClr val="FFFFFF"/>
              </a:solidFill>
              <a:latin typeface="Calibri"/>
            </a:endParaRPr>
          </a:p>
        </p:txBody>
      </p:sp>
      <p:sp>
        <p:nvSpPr>
          <p:cNvPr id="136" name="TextShape 8"/>
          <p:cNvSpPr txBox="1"/>
          <p:nvPr/>
        </p:nvSpPr>
        <p:spPr>
          <a:xfrm>
            <a:off x="4038480" y="6356520"/>
            <a:ext cx="4114440" cy="364680"/>
          </a:xfrm>
          <a:prstGeom prst="rect">
            <a:avLst/>
          </a:prstGeom>
          <a:noFill/>
          <a:ln>
            <a:noFill/>
          </a:ln>
        </p:spPr>
        <p:txBody>
          <a:bodyPr anchor="ctr">
            <a:normAutofit fontScale="92500" lnSpcReduction="20000"/>
          </a:bodyPr>
          <a:lstStyle/>
          <a:p>
            <a:endParaRPr lang="en-AU" sz="2400" b="0" strike="noStrike" spc="-1">
              <a:latin typeface="Times New Roman"/>
            </a:endParaRPr>
          </a:p>
        </p:txBody>
      </p:sp>
      <p:sp>
        <p:nvSpPr>
          <p:cNvPr id="2" name="TextShape 4">
            <a:extLst>
              <a:ext uri="{FF2B5EF4-FFF2-40B4-BE49-F238E27FC236}">
                <a16:creationId xmlns:a16="http://schemas.microsoft.com/office/drawing/2014/main" id="{AEB2A437-99A9-64D0-9FE9-5988C8CA295C}"/>
              </a:ext>
            </a:extLst>
          </p:cNvPr>
          <p:cNvSpPr txBox="1"/>
          <p:nvPr/>
        </p:nvSpPr>
        <p:spPr>
          <a:xfrm>
            <a:off x="8610480" y="6356520"/>
            <a:ext cx="2742840" cy="364680"/>
          </a:xfrm>
          <a:prstGeom prst="rect">
            <a:avLst/>
          </a:prstGeom>
          <a:noFill/>
          <a:ln>
            <a:noFill/>
          </a:ln>
        </p:spPr>
        <p:txBody>
          <a:bodyPr anchor="ctr">
            <a:noAutofit/>
          </a:bodyPr>
          <a:lstStyle/>
          <a:p>
            <a:pPr algn="r">
              <a:lnSpc>
                <a:spcPct val="100000"/>
              </a:lnSpc>
              <a:spcBef>
                <a:spcPts val="241"/>
              </a:spcBef>
            </a:pPr>
            <a:fld id="{63717891-F9F5-43CC-B0BE-EF2346143BAD}" type="slidenum">
              <a:rPr lang="en-GB" sz="1200" b="0" strike="noStrike" spc="-1">
                <a:solidFill>
                  <a:srgbClr val="8B8B8B"/>
                </a:solidFill>
                <a:latin typeface="Tahoma"/>
              </a:rPr>
              <a:t>1</a:t>
            </a:fld>
            <a:endParaRPr lang="en-AU" sz="1200" b="0" strike="noStrike" spc="-1">
              <a:latin typeface="Times New Roman"/>
            </a:endParaRPr>
          </a:p>
        </p:txBody>
      </p:sp>
      <p:sp>
        <p:nvSpPr>
          <p:cNvPr id="3" name="Slide Number Placeholder 2">
            <a:extLst>
              <a:ext uri="{FF2B5EF4-FFF2-40B4-BE49-F238E27FC236}">
                <a16:creationId xmlns:a16="http://schemas.microsoft.com/office/drawing/2014/main" id="{01B1755D-F353-7AC5-F385-79C150682A05}"/>
              </a:ext>
            </a:extLst>
          </p:cNvPr>
          <p:cNvSpPr>
            <a:spLocks noGrp="1"/>
          </p:cNvSpPr>
          <p:nvPr>
            <p:ph type="sldNum" sz="quarter" idx="12"/>
          </p:nvPr>
        </p:nvSpPr>
        <p:spPr/>
        <p:txBody>
          <a:bodyPr/>
          <a:lstStyle/>
          <a:p>
            <a:fld id="{1FB46938-7C90-1E4B-B134-0691F01D1D1F}"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56AC-45DB-71B9-FF93-05A7B1126322}"/>
              </a:ext>
            </a:extLst>
          </p:cNvPr>
          <p:cNvSpPr>
            <a:spLocks noGrp="1"/>
          </p:cNvSpPr>
          <p:nvPr>
            <p:ph type="title"/>
          </p:nvPr>
        </p:nvSpPr>
        <p:spPr/>
        <p:txBody>
          <a:bodyPr/>
          <a:lstStyle/>
          <a:p>
            <a:r>
              <a:rPr lang="en-US" dirty="0"/>
              <a:t>Subnet Masks – Let’s step through that</a:t>
            </a:r>
          </a:p>
        </p:txBody>
      </p:sp>
      <p:sp>
        <p:nvSpPr>
          <p:cNvPr id="3" name="Content Placeholder 2">
            <a:extLst>
              <a:ext uri="{FF2B5EF4-FFF2-40B4-BE49-F238E27FC236}">
                <a16:creationId xmlns:a16="http://schemas.microsoft.com/office/drawing/2014/main" id="{63D39080-7082-7904-4795-0E6BB840DCAA}"/>
              </a:ext>
            </a:extLst>
          </p:cNvPr>
          <p:cNvSpPr>
            <a:spLocks noGrp="1"/>
          </p:cNvSpPr>
          <p:nvPr>
            <p:ph idx="1"/>
          </p:nvPr>
        </p:nvSpPr>
        <p:spPr/>
        <p:txBody>
          <a:bodyPr/>
          <a:lstStyle/>
          <a:p>
            <a:r>
              <a:rPr lang="en-US" dirty="0"/>
              <a:t>Address: 143.88.103.35</a:t>
            </a:r>
          </a:p>
          <a:p>
            <a:r>
              <a:rPr lang="en-US" dirty="0"/>
              <a:t>Subnet mask: 255.255.240.0</a:t>
            </a:r>
          </a:p>
          <a:p>
            <a:r>
              <a:rPr lang="en-US" dirty="0"/>
              <a:t>Network: 143.88.96</a:t>
            </a:r>
          </a:p>
          <a:p>
            <a:r>
              <a:rPr lang="en-US" dirty="0"/>
              <a:t>Host: 7.35</a:t>
            </a:r>
          </a:p>
        </p:txBody>
      </p:sp>
      <p:sp>
        <p:nvSpPr>
          <p:cNvPr id="6" name="Slide Number Placeholder 5">
            <a:extLst>
              <a:ext uri="{FF2B5EF4-FFF2-40B4-BE49-F238E27FC236}">
                <a16:creationId xmlns:a16="http://schemas.microsoft.com/office/drawing/2014/main" id="{DD48972F-4264-E197-BB81-960A13F6E438}"/>
              </a:ext>
            </a:extLst>
          </p:cNvPr>
          <p:cNvSpPr>
            <a:spLocks noGrp="1"/>
          </p:cNvSpPr>
          <p:nvPr>
            <p:ph type="sldNum" sz="quarter" idx="12"/>
          </p:nvPr>
        </p:nvSpPr>
        <p:spPr/>
        <p:txBody>
          <a:bodyPr/>
          <a:lstStyle/>
          <a:p>
            <a:fld id="{1FB46938-7C90-1E4B-B134-0691F01D1D1F}" type="slidenum">
              <a:rPr lang="en-US" smtClean="0"/>
              <a:pPr/>
              <a:t>10</a:t>
            </a:fld>
            <a:endParaRPr lang="en-US"/>
          </a:p>
        </p:txBody>
      </p:sp>
      <p:graphicFrame>
        <p:nvGraphicFramePr>
          <p:cNvPr id="4" name="Table 6">
            <a:extLst>
              <a:ext uri="{FF2B5EF4-FFF2-40B4-BE49-F238E27FC236}">
                <a16:creationId xmlns:a16="http://schemas.microsoft.com/office/drawing/2014/main" id="{F42F91C5-7DF6-6DE0-ED15-785B429E6097}"/>
              </a:ext>
            </a:extLst>
          </p:cNvPr>
          <p:cNvGraphicFramePr>
            <a:graphicFrameLocks noGrp="1"/>
          </p:cNvGraphicFramePr>
          <p:nvPr>
            <p:extLst>
              <p:ext uri="{D42A27DB-BD31-4B8C-83A1-F6EECF244321}">
                <p14:modId xmlns:p14="http://schemas.microsoft.com/office/powerpoint/2010/main" val="1108907637"/>
              </p:ext>
            </p:extLst>
          </p:nvPr>
        </p:nvGraphicFramePr>
        <p:xfrm>
          <a:off x="1866011" y="3760470"/>
          <a:ext cx="8459978" cy="2595880"/>
        </p:xfrm>
        <a:graphic>
          <a:graphicData uri="http://schemas.openxmlformats.org/drawingml/2006/table">
            <a:tbl>
              <a:tblPr firstRow="1" bandRow="1">
                <a:tableStyleId>{5C22544A-7EE6-4342-B048-85BDC9FD1C3A}</a:tableStyleId>
              </a:tblPr>
              <a:tblGrid>
                <a:gridCol w="1957578">
                  <a:extLst>
                    <a:ext uri="{9D8B030D-6E8A-4147-A177-3AD203B41FA5}">
                      <a16:colId xmlns:a16="http://schemas.microsoft.com/office/drawing/2014/main" val="1492632632"/>
                    </a:ext>
                  </a:extLst>
                </a:gridCol>
                <a:gridCol w="1625600">
                  <a:extLst>
                    <a:ext uri="{9D8B030D-6E8A-4147-A177-3AD203B41FA5}">
                      <a16:colId xmlns:a16="http://schemas.microsoft.com/office/drawing/2014/main" val="1701699516"/>
                    </a:ext>
                  </a:extLst>
                </a:gridCol>
                <a:gridCol w="1625600">
                  <a:extLst>
                    <a:ext uri="{9D8B030D-6E8A-4147-A177-3AD203B41FA5}">
                      <a16:colId xmlns:a16="http://schemas.microsoft.com/office/drawing/2014/main" val="3580743720"/>
                    </a:ext>
                  </a:extLst>
                </a:gridCol>
                <a:gridCol w="1625600">
                  <a:extLst>
                    <a:ext uri="{9D8B030D-6E8A-4147-A177-3AD203B41FA5}">
                      <a16:colId xmlns:a16="http://schemas.microsoft.com/office/drawing/2014/main" val="3083325590"/>
                    </a:ext>
                  </a:extLst>
                </a:gridCol>
                <a:gridCol w="1625600">
                  <a:extLst>
                    <a:ext uri="{9D8B030D-6E8A-4147-A177-3AD203B41FA5}">
                      <a16:colId xmlns:a16="http://schemas.microsoft.com/office/drawing/2014/main" val="709204915"/>
                    </a:ext>
                  </a:extLst>
                </a:gridCol>
              </a:tblGrid>
              <a:tr h="370840">
                <a:tc>
                  <a:txBody>
                    <a:bodyPr/>
                    <a:lstStyle/>
                    <a:p>
                      <a:r>
                        <a:rPr lang="en-US" dirty="0"/>
                        <a:t>Address (decimal)</a:t>
                      </a:r>
                    </a:p>
                  </a:txBody>
                  <a:tcPr/>
                </a:tc>
                <a:tc>
                  <a:txBody>
                    <a:bodyPr/>
                    <a:lstStyle/>
                    <a:p>
                      <a:r>
                        <a:rPr lang="en-US" dirty="0"/>
                        <a:t>143</a:t>
                      </a:r>
                    </a:p>
                  </a:txBody>
                  <a:tcPr/>
                </a:tc>
                <a:tc>
                  <a:txBody>
                    <a:bodyPr/>
                    <a:lstStyle/>
                    <a:p>
                      <a:r>
                        <a:rPr lang="en-US" dirty="0"/>
                        <a:t>88</a:t>
                      </a:r>
                    </a:p>
                  </a:txBody>
                  <a:tcPr/>
                </a:tc>
                <a:tc>
                  <a:txBody>
                    <a:bodyPr/>
                    <a:lstStyle/>
                    <a:p>
                      <a:r>
                        <a:rPr lang="en-US" dirty="0"/>
                        <a:t>103</a:t>
                      </a:r>
                    </a:p>
                  </a:txBody>
                  <a:tcPr/>
                </a:tc>
                <a:tc>
                  <a:txBody>
                    <a:bodyPr/>
                    <a:lstStyle/>
                    <a:p>
                      <a:r>
                        <a:rPr lang="en-US" dirty="0"/>
                        <a:t>35</a:t>
                      </a:r>
                    </a:p>
                  </a:txBody>
                  <a:tcPr/>
                </a:tc>
                <a:extLst>
                  <a:ext uri="{0D108BD9-81ED-4DB2-BD59-A6C34878D82A}">
                    <a16:rowId xmlns:a16="http://schemas.microsoft.com/office/drawing/2014/main" val="1247534423"/>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96657369"/>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35407736"/>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6433451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859704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541462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5573134"/>
                  </a:ext>
                </a:extLst>
              </a:tr>
            </a:tbl>
          </a:graphicData>
        </a:graphic>
      </p:graphicFrame>
    </p:spTree>
    <p:extLst>
      <p:ext uri="{BB962C8B-B14F-4D97-AF65-F5344CB8AC3E}">
        <p14:creationId xmlns:p14="http://schemas.microsoft.com/office/powerpoint/2010/main" val="1597904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56AC-45DB-71B9-FF93-05A7B1126322}"/>
              </a:ext>
            </a:extLst>
          </p:cNvPr>
          <p:cNvSpPr>
            <a:spLocks noGrp="1"/>
          </p:cNvSpPr>
          <p:nvPr>
            <p:ph type="title"/>
          </p:nvPr>
        </p:nvSpPr>
        <p:spPr/>
        <p:txBody>
          <a:bodyPr/>
          <a:lstStyle/>
          <a:p>
            <a:r>
              <a:rPr lang="en-US" dirty="0"/>
              <a:t>Subnet Masks – Let’s step through that</a:t>
            </a:r>
          </a:p>
        </p:txBody>
      </p:sp>
      <p:sp>
        <p:nvSpPr>
          <p:cNvPr id="3" name="Content Placeholder 2">
            <a:extLst>
              <a:ext uri="{FF2B5EF4-FFF2-40B4-BE49-F238E27FC236}">
                <a16:creationId xmlns:a16="http://schemas.microsoft.com/office/drawing/2014/main" id="{63D39080-7082-7904-4795-0E6BB840DCAA}"/>
              </a:ext>
            </a:extLst>
          </p:cNvPr>
          <p:cNvSpPr>
            <a:spLocks noGrp="1"/>
          </p:cNvSpPr>
          <p:nvPr>
            <p:ph idx="1"/>
          </p:nvPr>
        </p:nvSpPr>
        <p:spPr/>
        <p:txBody>
          <a:bodyPr/>
          <a:lstStyle/>
          <a:p>
            <a:r>
              <a:rPr lang="en-US" dirty="0"/>
              <a:t>Address: 143.88.103.35</a:t>
            </a:r>
          </a:p>
          <a:p>
            <a:r>
              <a:rPr lang="en-US" dirty="0"/>
              <a:t>Subnet mask: 255.255.240.0</a:t>
            </a:r>
          </a:p>
          <a:p>
            <a:r>
              <a:rPr lang="en-US" dirty="0"/>
              <a:t>Network: 143.88.96</a:t>
            </a:r>
          </a:p>
          <a:p>
            <a:r>
              <a:rPr lang="en-US" dirty="0"/>
              <a:t>Host: 7.35</a:t>
            </a:r>
          </a:p>
        </p:txBody>
      </p:sp>
      <p:sp>
        <p:nvSpPr>
          <p:cNvPr id="6" name="Slide Number Placeholder 5">
            <a:extLst>
              <a:ext uri="{FF2B5EF4-FFF2-40B4-BE49-F238E27FC236}">
                <a16:creationId xmlns:a16="http://schemas.microsoft.com/office/drawing/2014/main" id="{DD48972F-4264-E197-BB81-960A13F6E438}"/>
              </a:ext>
            </a:extLst>
          </p:cNvPr>
          <p:cNvSpPr>
            <a:spLocks noGrp="1"/>
          </p:cNvSpPr>
          <p:nvPr>
            <p:ph type="sldNum" sz="quarter" idx="12"/>
          </p:nvPr>
        </p:nvSpPr>
        <p:spPr/>
        <p:txBody>
          <a:bodyPr/>
          <a:lstStyle/>
          <a:p>
            <a:fld id="{1FB46938-7C90-1E4B-B134-0691F01D1D1F}" type="slidenum">
              <a:rPr lang="en-US" smtClean="0"/>
              <a:pPr/>
              <a:t>11</a:t>
            </a:fld>
            <a:endParaRPr lang="en-US"/>
          </a:p>
        </p:txBody>
      </p:sp>
      <p:graphicFrame>
        <p:nvGraphicFramePr>
          <p:cNvPr id="4" name="Table 6">
            <a:extLst>
              <a:ext uri="{FF2B5EF4-FFF2-40B4-BE49-F238E27FC236}">
                <a16:creationId xmlns:a16="http://schemas.microsoft.com/office/drawing/2014/main" id="{F42F91C5-7DF6-6DE0-ED15-785B429E6097}"/>
              </a:ext>
            </a:extLst>
          </p:cNvPr>
          <p:cNvGraphicFramePr>
            <a:graphicFrameLocks noGrp="1"/>
          </p:cNvGraphicFramePr>
          <p:nvPr>
            <p:extLst>
              <p:ext uri="{D42A27DB-BD31-4B8C-83A1-F6EECF244321}">
                <p14:modId xmlns:p14="http://schemas.microsoft.com/office/powerpoint/2010/main" val="834116338"/>
              </p:ext>
            </p:extLst>
          </p:nvPr>
        </p:nvGraphicFramePr>
        <p:xfrm>
          <a:off x="1866011" y="3760470"/>
          <a:ext cx="8459978" cy="2595880"/>
        </p:xfrm>
        <a:graphic>
          <a:graphicData uri="http://schemas.openxmlformats.org/drawingml/2006/table">
            <a:tbl>
              <a:tblPr firstRow="1" bandRow="1">
                <a:tableStyleId>{5C22544A-7EE6-4342-B048-85BDC9FD1C3A}</a:tableStyleId>
              </a:tblPr>
              <a:tblGrid>
                <a:gridCol w="1957578">
                  <a:extLst>
                    <a:ext uri="{9D8B030D-6E8A-4147-A177-3AD203B41FA5}">
                      <a16:colId xmlns:a16="http://schemas.microsoft.com/office/drawing/2014/main" val="1492632632"/>
                    </a:ext>
                  </a:extLst>
                </a:gridCol>
                <a:gridCol w="1625600">
                  <a:extLst>
                    <a:ext uri="{9D8B030D-6E8A-4147-A177-3AD203B41FA5}">
                      <a16:colId xmlns:a16="http://schemas.microsoft.com/office/drawing/2014/main" val="1701699516"/>
                    </a:ext>
                  </a:extLst>
                </a:gridCol>
                <a:gridCol w="1625600">
                  <a:extLst>
                    <a:ext uri="{9D8B030D-6E8A-4147-A177-3AD203B41FA5}">
                      <a16:colId xmlns:a16="http://schemas.microsoft.com/office/drawing/2014/main" val="3580743720"/>
                    </a:ext>
                  </a:extLst>
                </a:gridCol>
                <a:gridCol w="1625600">
                  <a:extLst>
                    <a:ext uri="{9D8B030D-6E8A-4147-A177-3AD203B41FA5}">
                      <a16:colId xmlns:a16="http://schemas.microsoft.com/office/drawing/2014/main" val="3083325590"/>
                    </a:ext>
                  </a:extLst>
                </a:gridCol>
                <a:gridCol w="1625600">
                  <a:extLst>
                    <a:ext uri="{9D8B030D-6E8A-4147-A177-3AD203B41FA5}">
                      <a16:colId xmlns:a16="http://schemas.microsoft.com/office/drawing/2014/main" val="709204915"/>
                    </a:ext>
                  </a:extLst>
                </a:gridCol>
              </a:tblGrid>
              <a:tr h="370840">
                <a:tc>
                  <a:txBody>
                    <a:bodyPr/>
                    <a:lstStyle/>
                    <a:p>
                      <a:r>
                        <a:rPr lang="en-US" dirty="0"/>
                        <a:t>Address (decimal)</a:t>
                      </a:r>
                    </a:p>
                  </a:txBody>
                  <a:tcPr/>
                </a:tc>
                <a:tc>
                  <a:txBody>
                    <a:bodyPr/>
                    <a:lstStyle/>
                    <a:p>
                      <a:r>
                        <a:rPr lang="en-US" dirty="0"/>
                        <a:t>143</a:t>
                      </a:r>
                    </a:p>
                  </a:txBody>
                  <a:tcPr/>
                </a:tc>
                <a:tc>
                  <a:txBody>
                    <a:bodyPr/>
                    <a:lstStyle/>
                    <a:p>
                      <a:r>
                        <a:rPr lang="en-US" dirty="0"/>
                        <a:t>88</a:t>
                      </a:r>
                    </a:p>
                  </a:txBody>
                  <a:tcPr/>
                </a:tc>
                <a:tc>
                  <a:txBody>
                    <a:bodyPr/>
                    <a:lstStyle/>
                    <a:p>
                      <a:r>
                        <a:rPr lang="en-US" dirty="0"/>
                        <a:t>103</a:t>
                      </a:r>
                    </a:p>
                  </a:txBody>
                  <a:tcPr/>
                </a:tc>
                <a:tc>
                  <a:txBody>
                    <a:bodyPr/>
                    <a:lstStyle/>
                    <a:p>
                      <a:r>
                        <a:rPr lang="en-US" dirty="0"/>
                        <a:t>35</a:t>
                      </a:r>
                    </a:p>
                  </a:txBody>
                  <a:tcPr/>
                </a:tc>
                <a:extLst>
                  <a:ext uri="{0D108BD9-81ED-4DB2-BD59-A6C34878D82A}">
                    <a16:rowId xmlns:a16="http://schemas.microsoft.com/office/drawing/2014/main" val="1247534423"/>
                  </a:ext>
                </a:extLst>
              </a:tr>
              <a:tr h="370840">
                <a:tc>
                  <a:txBody>
                    <a:bodyPr/>
                    <a:lstStyle/>
                    <a:p>
                      <a:r>
                        <a:rPr lang="en-US" dirty="0"/>
                        <a:t>Address (binary)</a:t>
                      </a:r>
                    </a:p>
                  </a:txBody>
                  <a:tcPr/>
                </a:tc>
                <a:tc>
                  <a:txBody>
                    <a:bodyPr/>
                    <a:lstStyle/>
                    <a:p>
                      <a:r>
                        <a:rPr lang="en-US" dirty="0"/>
                        <a:t>1000 1111</a:t>
                      </a:r>
                    </a:p>
                  </a:txBody>
                  <a:tcPr/>
                </a:tc>
                <a:tc>
                  <a:txBody>
                    <a:bodyPr/>
                    <a:lstStyle/>
                    <a:p>
                      <a:r>
                        <a:rPr lang="en-US" dirty="0"/>
                        <a:t>0101 1000</a:t>
                      </a:r>
                    </a:p>
                  </a:txBody>
                  <a:tcPr/>
                </a:tc>
                <a:tc>
                  <a:txBody>
                    <a:bodyPr/>
                    <a:lstStyle/>
                    <a:p>
                      <a:r>
                        <a:rPr lang="en-US" dirty="0"/>
                        <a:t>0110 0111</a:t>
                      </a:r>
                    </a:p>
                  </a:txBody>
                  <a:tcPr/>
                </a:tc>
                <a:tc>
                  <a:txBody>
                    <a:bodyPr/>
                    <a:lstStyle/>
                    <a:p>
                      <a:r>
                        <a:rPr lang="en-US" dirty="0"/>
                        <a:t>0010 0011</a:t>
                      </a:r>
                    </a:p>
                  </a:txBody>
                  <a:tcPr/>
                </a:tc>
                <a:extLst>
                  <a:ext uri="{0D108BD9-81ED-4DB2-BD59-A6C34878D82A}">
                    <a16:rowId xmlns:a16="http://schemas.microsoft.com/office/drawing/2014/main" val="3596657369"/>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35407736"/>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6433451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859704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541462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5573134"/>
                  </a:ext>
                </a:extLst>
              </a:tr>
            </a:tbl>
          </a:graphicData>
        </a:graphic>
      </p:graphicFrame>
    </p:spTree>
    <p:extLst>
      <p:ext uri="{BB962C8B-B14F-4D97-AF65-F5344CB8AC3E}">
        <p14:creationId xmlns:p14="http://schemas.microsoft.com/office/powerpoint/2010/main" val="213868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56AC-45DB-71B9-FF93-05A7B1126322}"/>
              </a:ext>
            </a:extLst>
          </p:cNvPr>
          <p:cNvSpPr>
            <a:spLocks noGrp="1"/>
          </p:cNvSpPr>
          <p:nvPr>
            <p:ph type="title"/>
          </p:nvPr>
        </p:nvSpPr>
        <p:spPr/>
        <p:txBody>
          <a:bodyPr/>
          <a:lstStyle/>
          <a:p>
            <a:r>
              <a:rPr lang="en-US" dirty="0"/>
              <a:t>Subnet Masks – Let’s step through that</a:t>
            </a:r>
          </a:p>
        </p:txBody>
      </p:sp>
      <p:sp>
        <p:nvSpPr>
          <p:cNvPr id="3" name="Content Placeholder 2">
            <a:extLst>
              <a:ext uri="{FF2B5EF4-FFF2-40B4-BE49-F238E27FC236}">
                <a16:creationId xmlns:a16="http://schemas.microsoft.com/office/drawing/2014/main" id="{63D39080-7082-7904-4795-0E6BB840DCAA}"/>
              </a:ext>
            </a:extLst>
          </p:cNvPr>
          <p:cNvSpPr>
            <a:spLocks noGrp="1"/>
          </p:cNvSpPr>
          <p:nvPr>
            <p:ph idx="1"/>
          </p:nvPr>
        </p:nvSpPr>
        <p:spPr/>
        <p:txBody>
          <a:bodyPr/>
          <a:lstStyle/>
          <a:p>
            <a:r>
              <a:rPr lang="en-US" dirty="0"/>
              <a:t>Address: 143.88.103.35</a:t>
            </a:r>
          </a:p>
          <a:p>
            <a:r>
              <a:rPr lang="en-US" dirty="0"/>
              <a:t>Subnet mask: 255.255.240.0</a:t>
            </a:r>
          </a:p>
          <a:p>
            <a:r>
              <a:rPr lang="en-US" dirty="0"/>
              <a:t>Network: 143.88.96</a:t>
            </a:r>
          </a:p>
          <a:p>
            <a:r>
              <a:rPr lang="en-US" dirty="0"/>
              <a:t>Host: 7.35</a:t>
            </a:r>
          </a:p>
        </p:txBody>
      </p:sp>
      <p:sp>
        <p:nvSpPr>
          <p:cNvPr id="6" name="Slide Number Placeholder 5">
            <a:extLst>
              <a:ext uri="{FF2B5EF4-FFF2-40B4-BE49-F238E27FC236}">
                <a16:creationId xmlns:a16="http://schemas.microsoft.com/office/drawing/2014/main" id="{DD48972F-4264-E197-BB81-960A13F6E438}"/>
              </a:ext>
            </a:extLst>
          </p:cNvPr>
          <p:cNvSpPr>
            <a:spLocks noGrp="1"/>
          </p:cNvSpPr>
          <p:nvPr>
            <p:ph type="sldNum" sz="quarter" idx="12"/>
          </p:nvPr>
        </p:nvSpPr>
        <p:spPr/>
        <p:txBody>
          <a:bodyPr/>
          <a:lstStyle/>
          <a:p>
            <a:fld id="{1FB46938-7C90-1E4B-B134-0691F01D1D1F}" type="slidenum">
              <a:rPr lang="en-US" smtClean="0"/>
              <a:pPr/>
              <a:t>12</a:t>
            </a:fld>
            <a:endParaRPr lang="en-US"/>
          </a:p>
        </p:txBody>
      </p:sp>
      <p:graphicFrame>
        <p:nvGraphicFramePr>
          <p:cNvPr id="4" name="Table 6">
            <a:extLst>
              <a:ext uri="{FF2B5EF4-FFF2-40B4-BE49-F238E27FC236}">
                <a16:creationId xmlns:a16="http://schemas.microsoft.com/office/drawing/2014/main" id="{F42F91C5-7DF6-6DE0-ED15-785B429E6097}"/>
              </a:ext>
            </a:extLst>
          </p:cNvPr>
          <p:cNvGraphicFramePr>
            <a:graphicFrameLocks noGrp="1"/>
          </p:cNvGraphicFramePr>
          <p:nvPr>
            <p:extLst>
              <p:ext uri="{D42A27DB-BD31-4B8C-83A1-F6EECF244321}">
                <p14:modId xmlns:p14="http://schemas.microsoft.com/office/powerpoint/2010/main" val="1517799891"/>
              </p:ext>
            </p:extLst>
          </p:nvPr>
        </p:nvGraphicFramePr>
        <p:xfrm>
          <a:off x="1866011" y="3760470"/>
          <a:ext cx="8459978" cy="2595880"/>
        </p:xfrm>
        <a:graphic>
          <a:graphicData uri="http://schemas.openxmlformats.org/drawingml/2006/table">
            <a:tbl>
              <a:tblPr firstRow="1" bandRow="1">
                <a:tableStyleId>{5C22544A-7EE6-4342-B048-85BDC9FD1C3A}</a:tableStyleId>
              </a:tblPr>
              <a:tblGrid>
                <a:gridCol w="1957578">
                  <a:extLst>
                    <a:ext uri="{9D8B030D-6E8A-4147-A177-3AD203B41FA5}">
                      <a16:colId xmlns:a16="http://schemas.microsoft.com/office/drawing/2014/main" val="1492632632"/>
                    </a:ext>
                  </a:extLst>
                </a:gridCol>
                <a:gridCol w="1625600">
                  <a:extLst>
                    <a:ext uri="{9D8B030D-6E8A-4147-A177-3AD203B41FA5}">
                      <a16:colId xmlns:a16="http://schemas.microsoft.com/office/drawing/2014/main" val="1701699516"/>
                    </a:ext>
                  </a:extLst>
                </a:gridCol>
                <a:gridCol w="1625600">
                  <a:extLst>
                    <a:ext uri="{9D8B030D-6E8A-4147-A177-3AD203B41FA5}">
                      <a16:colId xmlns:a16="http://schemas.microsoft.com/office/drawing/2014/main" val="3580743720"/>
                    </a:ext>
                  </a:extLst>
                </a:gridCol>
                <a:gridCol w="1625600">
                  <a:extLst>
                    <a:ext uri="{9D8B030D-6E8A-4147-A177-3AD203B41FA5}">
                      <a16:colId xmlns:a16="http://schemas.microsoft.com/office/drawing/2014/main" val="3083325590"/>
                    </a:ext>
                  </a:extLst>
                </a:gridCol>
                <a:gridCol w="1625600">
                  <a:extLst>
                    <a:ext uri="{9D8B030D-6E8A-4147-A177-3AD203B41FA5}">
                      <a16:colId xmlns:a16="http://schemas.microsoft.com/office/drawing/2014/main" val="709204915"/>
                    </a:ext>
                  </a:extLst>
                </a:gridCol>
              </a:tblGrid>
              <a:tr h="370840">
                <a:tc>
                  <a:txBody>
                    <a:bodyPr/>
                    <a:lstStyle/>
                    <a:p>
                      <a:r>
                        <a:rPr lang="en-US" dirty="0"/>
                        <a:t>Address (decimal)</a:t>
                      </a:r>
                    </a:p>
                  </a:txBody>
                  <a:tcPr/>
                </a:tc>
                <a:tc>
                  <a:txBody>
                    <a:bodyPr/>
                    <a:lstStyle/>
                    <a:p>
                      <a:r>
                        <a:rPr lang="en-US" dirty="0"/>
                        <a:t>143</a:t>
                      </a:r>
                    </a:p>
                  </a:txBody>
                  <a:tcPr/>
                </a:tc>
                <a:tc>
                  <a:txBody>
                    <a:bodyPr/>
                    <a:lstStyle/>
                    <a:p>
                      <a:r>
                        <a:rPr lang="en-US" dirty="0"/>
                        <a:t>88</a:t>
                      </a:r>
                    </a:p>
                  </a:txBody>
                  <a:tcPr/>
                </a:tc>
                <a:tc>
                  <a:txBody>
                    <a:bodyPr/>
                    <a:lstStyle/>
                    <a:p>
                      <a:r>
                        <a:rPr lang="en-US" dirty="0"/>
                        <a:t>103</a:t>
                      </a:r>
                    </a:p>
                  </a:txBody>
                  <a:tcPr/>
                </a:tc>
                <a:tc>
                  <a:txBody>
                    <a:bodyPr/>
                    <a:lstStyle/>
                    <a:p>
                      <a:r>
                        <a:rPr lang="en-US" dirty="0"/>
                        <a:t>35</a:t>
                      </a:r>
                    </a:p>
                  </a:txBody>
                  <a:tcPr/>
                </a:tc>
                <a:extLst>
                  <a:ext uri="{0D108BD9-81ED-4DB2-BD59-A6C34878D82A}">
                    <a16:rowId xmlns:a16="http://schemas.microsoft.com/office/drawing/2014/main" val="1247534423"/>
                  </a:ext>
                </a:extLst>
              </a:tr>
              <a:tr h="370840">
                <a:tc>
                  <a:txBody>
                    <a:bodyPr/>
                    <a:lstStyle/>
                    <a:p>
                      <a:r>
                        <a:rPr lang="en-US" dirty="0"/>
                        <a:t>Address (binary)</a:t>
                      </a:r>
                    </a:p>
                  </a:txBody>
                  <a:tcPr/>
                </a:tc>
                <a:tc>
                  <a:txBody>
                    <a:bodyPr/>
                    <a:lstStyle/>
                    <a:p>
                      <a:r>
                        <a:rPr lang="en-US" dirty="0"/>
                        <a:t>1000 1111</a:t>
                      </a:r>
                    </a:p>
                  </a:txBody>
                  <a:tcPr/>
                </a:tc>
                <a:tc>
                  <a:txBody>
                    <a:bodyPr/>
                    <a:lstStyle/>
                    <a:p>
                      <a:r>
                        <a:rPr lang="en-US" dirty="0"/>
                        <a:t>0101 1000</a:t>
                      </a:r>
                    </a:p>
                  </a:txBody>
                  <a:tcPr/>
                </a:tc>
                <a:tc>
                  <a:txBody>
                    <a:bodyPr/>
                    <a:lstStyle/>
                    <a:p>
                      <a:r>
                        <a:rPr lang="en-US" dirty="0"/>
                        <a:t>0110 0111</a:t>
                      </a:r>
                    </a:p>
                  </a:txBody>
                  <a:tcPr/>
                </a:tc>
                <a:tc>
                  <a:txBody>
                    <a:bodyPr/>
                    <a:lstStyle/>
                    <a:p>
                      <a:r>
                        <a:rPr lang="en-US" dirty="0"/>
                        <a:t>0010 0011</a:t>
                      </a:r>
                    </a:p>
                  </a:txBody>
                  <a:tcPr/>
                </a:tc>
                <a:extLst>
                  <a:ext uri="{0D108BD9-81ED-4DB2-BD59-A6C34878D82A}">
                    <a16:rowId xmlns:a16="http://schemas.microsoft.com/office/drawing/2014/main" val="3596657369"/>
                  </a:ext>
                </a:extLst>
              </a:tr>
              <a:tr h="370840">
                <a:tc>
                  <a:txBody>
                    <a:bodyPr/>
                    <a:lstStyle/>
                    <a:p>
                      <a:r>
                        <a:rPr lang="en-US" dirty="0"/>
                        <a:t>Subnet mask</a:t>
                      </a:r>
                    </a:p>
                  </a:txBody>
                  <a:tcPr/>
                </a:tc>
                <a:tc>
                  <a:txBody>
                    <a:bodyPr/>
                    <a:lstStyle/>
                    <a:p>
                      <a:r>
                        <a:rPr lang="en-US" dirty="0"/>
                        <a:t>1111 1111</a:t>
                      </a:r>
                    </a:p>
                  </a:txBody>
                  <a:tcPr/>
                </a:tc>
                <a:tc>
                  <a:txBody>
                    <a:bodyPr/>
                    <a:lstStyle/>
                    <a:p>
                      <a:r>
                        <a:rPr lang="en-US" dirty="0"/>
                        <a:t>1111 1111</a:t>
                      </a:r>
                    </a:p>
                  </a:txBody>
                  <a:tcPr/>
                </a:tc>
                <a:tc>
                  <a:txBody>
                    <a:bodyPr/>
                    <a:lstStyle/>
                    <a:p>
                      <a:r>
                        <a:rPr lang="en-US" dirty="0"/>
                        <a:t>1111 0000</a:t>
                      </a:r>
                    </a:p>
                  </a:txBody>
                  <a:tcPr/>
                </a:tc>
                <a:tc>
                  <a:txBody>
                    <a:bodyPr/>
                    <a:lstStyle/>
                    <a:p>
                      <a:r>
                        <a:rPr lang="en-US" dirty="0"/>
                        <a:t>0000 0000</a:t>
                      </a:r>
                    </a:p>
                  </a:txBody>
                  <a:tcPr/>
                </a:tc>
                <a:extLst>
                  <a:ext uri="{0D108BD9-81ED-4DB2-BD59-A6C34878D82A}">
                    <a16:rowId xmlns:a16="http://schemas.microsoft.com/office/drawing/2014/main" val="735407736"/>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6433451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859704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541462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5573134"/>
                  </a:ext>
                </a:extLst>
              </a:tr>
            </a:tbl>
          </a:graphicData>
        </a:graphic>
      </p:graphicFrame>
    </p:spTree>
    <p:extLst>
      <p:ext uri="{BB962C8B-B14F-4D97-AF65-F5344CB8AC3E}">
        <p14:creationId xmlns:p14="http://schemas.microsoft.com/office/powerpoint/2010/main" val="90302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56AC-45DB-71B9-FF93-05A7B1126322}"/>
              </a:ext>
            </a:extLst>
          </p:cNvPr>
          <p:cNvSpPr>
            <a:spLocks noGrp="1"/>
          </p:cNvSpPr>
          <p:nvPr>
            <p:ph type="title"/>
          </p:nvPr>
        </p:nvSpPr>
        <p:spPr/>
        <p:txBody>
          <a:bodyPr/>
          <a:lstStyle/>
          <a:p>
            <a:r>
              <a:rPr lang="en-US" dirty="0"/>
              <a:t>Subnet Masks – Let’s step through that</a:t>
            </a:r>
          </a:p>
        </p:txBody>
      </p:sp>
      <p:sp>
        <p:nvSpPr>
          <p:cNvPr id="3" name="Content Placeholder 2">
            <a:extLst>
              <a:ext uri="{FF2B5EF4-FFF2-40B4-BE49-F238E27FC236}">
                <a16:creationId xmlns:a16="http://schemas.microsoft.com/office/drawing/2014/main" id="{63D39080-7082-7904-4795-0E6BB840DCAA}"/>
              </a:ext>
            </a:extLst>
          </p:cNvPr>
          <p:cNvSpPr>
            <a:spLocks noGrp="1"/>
          </p:cNvSpPr>
          <p:nvPr>
            <p:ph idx="1"/>
          </p:nvPr>
        </p:nvSpPr>
        <p:spPr/>
        <p:txBody>
          <a:bodyPr/>
          <a:lstStyle/>
          <a:p>
            <a:r>
              <a:rPr lang="en-US" dirty="0"/>
              <a:t>Address: 143.88.103.35</a:t>
            </a:r>
          </a:p>
          <a:p>
            <a:r>
              <a:rPr lang="en-US" dirty="0"/>
              <a:t>Subnet mask: 255.255.240.0</a:t>
            </a:r>
          </a:p>
          <a:p>
            <a:r>
              <a:rPr lang="en-US" dirty="0"/>
              <a:t>Network: 143.88.96</a:t>
            </a:r>
          </a:p>
          <a:p>
            <a:r>
              <a:rPr lang="en-US" dirty="0"/>
              <a:t>Host: 7.35</a:t>
            </a:r>
          </a:p>
        </p:txBody>
      </p:sp>
      <p:sp>
        <p:nvSpPr>
          <p:cNvPr id="6" name="Slide Number Placeholder 5">
            <a:extLst>
              <a:ext uri="{FF2B5EF4-FFF2-40B4-BE49-F238E27FC236}">
                <a16:creationId xmlns:a16="http://schemas.microsoft.com/office/drawing/2014/main" id="{DD48972F-4264-E197-BB81-960A13F6E438}"/>
              </a:ext>
            </a:extLst>
          </p:cNvPr>
          <p:cNvSpPr>
            <a:spLocks noGrp="1"/>
          </p:cNvSpPr>
          <p:nvPr>
            <p:ph type="sldNum" sz="quarter" idx="12"/>
          </p:nvPr>
        </p:nvSpPr>
        <p:spPr/>
        <p:txBody>
          <a:bodyPr/>
          <a:lstStyle/>
          <a:p>
            <a:fld id="{1FB46938-7C90-1E4B-B134-0691F01D1D1F}" type="slidenum">
              <a:rPr lang="en-US" smtClean="0"/>
              <a:pPr/>
              <a:t>13</a:t>
            </a:fld>
            <a:endParaRPr lang="en-US"/>
          </a:p>
        </p:txBody>
      </p:sp>
      <p:graphicFrame>
        <p:nvGraphicFramePr>
          <p:cNvPr id="4" name="Table 6">
            <a:extLst>
              <a:ext uri="{FF2B5EF4-FFF2-40B4-BE49-F238E27FC236}">
                <a16:creationId xmlns:a16="http://schemas.microsoft.com/office/drawing/2014/main" id="{F42F91C5-7DF6-6DE0-ED15-785B429E6097}"/>
              </a:ext>
            </a:extLst>
          </p:cNvPr>
          <p:cNvGraphicFramePr>
            <a:graphicFrameLocks noGrp="1"/>
          </p:cNvGraphicFramePr>
          <p:nvPr>
            <p:extLst>
              <p:ext uri="{D42A27DB-BD31-4B8C-83A1-F6EECF244321}">
                <p14:modId xmlns:p14="http://schemas.microsoft.com/office/powerpoint/2010/main" val="584377973"/>
              </p:ext>
            </p:extLst>
          </p:nvPr>
        </p:nvGraphicFramePr>
        <p:xfrm>
          <a:off x="1866011" y="3760470"/>
          <a:ext cx="8459978" cy="2595880"/>
        </p:xfrm>
        <a:graphic>
          <a:graphicData uri="http://schemas.openxmlformats.org/drawingml/2006/table">
            <a:tbl>
              <a:tblPr firstRow="1" bandRow="1">
                <a:tableStyleId>{5C22544A-7EE6-4342-B048-85BDC9FD1C3A}</a:tableStyleId>
              </a:tblPr>
              <a:tblGrid>
                <a:gridCol w="1957578">
                  <a:extLst>
                    <a:ext uri="{9D8B030D-6E8A-4147-A177-3AD203B41FA5}">
                      <a16:colId xmlns:a16="http://schemas.microsoft.com/office/drawing/2014/main" val="1492632632"/>
                    </a:ext>
                  </a:extLst>
                </a:gridCol>
                <a:gridCol w="1625600">
                  <a:extLst>
                    <a:ext uri="{9D8B030D-6E8A-4147-A177-3AD203B41FA5}">
                      <a16:colId xmlns:a16="http://schemas.microsoft.com/office/drawing/2014/main" val="1701699516"/>
                    </a:ext>
                  </a:extLst>
                </a:gridCol>
                <a:gridCol w="1625600">
                  <a:extLst>
                    <a:ext uri="{9D8B030D-6E8A-4147-A177-3AD203B41FA5}">
                      <a16:colId xmlns:a16="http://schemas.microsoft.com/office/drawing/2014/main" val="3580743720"/>
                    </a:ext>
                  </a:extLst>
                </a:gridCol>
                <a:gridCol w="1625600">
                  <a:extLst>
                    <a:ext uri="{9D8B030D-6E8A-4147-A177-3AD203B41FA5}">
                      <a16:colId xmlns:a16="http://schemas.microsoft.com/office/drawing/2014/main" val="3083325590"/>
                    </a:ext>
                  </a:extLst>
                </a:gridCol>
                <a:gridCol w="1625600">
                  <a:extLst>
                    <a:ext uri="{9D8B030D-6E8A-4147-A177-3AD203B41FA5}">
                      <a16:colId xmlns:a16="http://schemas.microsoft.com/office/drawing/2014/main" val="709204915"/>
                    </a:ext>
                  </a:extLst>
                </a:gridCol>
              </a:tblGrid>
              <a:tr h="370840">
                <a:tc>
                  <a:txBody>
                    <a:bodyPr/>
                    <a:lstStyle/>
                    <a:p>
                      <a:r>
                        <a:rPr lang="en-US" dirty="0"/>
                        <a:t>Address (decimal)</a:t>
                      </a:r>
                    </a:p>
                  </a:txBody>
                  <a:tcPr/>
                </a:tc>
                <a:tc>
                  <a:txBody>
                    <a:bodyPr/>
                    <a:lstStyle/>
                    <a:p>
                      <a:r>
                        <a:rPr lang="en-US" dirty="0"/>
                        <a:t>143</a:t>
                      </a:r>
                    </a:p>
                  </a:txBody>
                  <a:tcPr/>
                </a:tc>
                <a:tc>
                  <a:txBody>
                    <a:bodyPr/>
                    <a:lstStyle/>
                    <a:p>
                      <a:r>
                        <a:rPr lang="en-US" dirty="0"/>
                        <a:t>88</a:t>
                      </a:r>
                    </a:p>
                  </a:txBody>
                  <a:tcPr/>
                </a:tc>
                <a:tc>
                  <a:txBody>
                    <a:bodyPr/>
                    <a:lstStyle/>
                    <a:p>
                      <a:r>
                        <a:rPr lang="en-US" dirty="0"/>
                        <a:t>103</a:t>
                      </a:r>
                    </a:p>
                  </a:txBody>
                  <a:tcPr/>
                </a:tc>
                <a:tc>
                  <a:txBody>
                    <a:bodyPr/>
                    <a:lstStyle/>
                    <a:p>
                      <a:r>
                        <a:rPr lang="en-US" dirty="0"/>
                        <a:t>35</a:t>
                      </a:r>
                    </a:p>
                  </a:txBody>
                  <a:tcPr/>
                </a:tc>
                <a:extLst>
                  <a:ext uri="{0D108BD9-81ED-4DB2-BD59-A6C34878D82A}">
                    <a16:rowId xmlns:a16="http://schemas.microsoft.com/office/drawing/2014/main" val="1247534423"/>
                  </a:ext>
                </a:extLst>
              </a:tr>
              <a:tr h="370840">
                <a:tc>
                  <a:txBody>
                    <a:bodyPr/>
                    <a:lstStyle/>
                    <a:p>
                      <a:r>
                        <a:rPr lang="en-US" dirty="0"/>
                        <a:t>Address (binary)</a:t>
                      </a:r>
                    </a:p>
                  </a:txBody>
                  <a:tcPr/>
                </a:tc>
                <a:tc>
                  <a:txBody>
                    <a:bodyPr/>
                    <a:lstStyle/>
                    <a:p>
                      <a:r>
                        <a:rPr lang="en-US" dirty="0"/>
                        <a:t>1000 1111</a:t>
                      </a:r>
                    </a:p>
                  </a:txBody>
                  <a:tcPr/>
                </a:tc>
                <a:tc>
                  <a:txBody>
                    <a:bodyPr/>
                    <a:lstStyle/>
                    <a:p>
                      <a:r>
                        <a:rPr lang="en-US" dirty="0"/>
                        <a:t>0101 1000</a:t>
                      </a:r>
                    </a:p>
                  </a:txBody>
                  <a:tcPr/>
                </a:tc>
                <a:tc>
                  <a:txBody>
                    <a:bodyPr/>
                    <a:lstStyle/>
                    <a:p>
                      <a:r>
                        <a:rPr lang="en-US" dirty="0"/>
                        <a:t>0110 0111</a:t>
                      </a:r>
                    </a:p>
                  </a:txBody>
                  <a:tcPr/>
                </a:tc>
                <a:tc>
                  <a:txBody>
                    <a:bodyPr/>
                    <a:lstStyle/>
                    <a:p>
                      <a:r>
                        <a:rPr lang="en-US" dirty="0"/>
                        <a:t>0010 0011</a:t>
                      </a:r>
                    </a:p>
                  </a:txBody>
                  <a:tcPr/>
                </a:tc>
                <a:extLst>
                  <a:ext uri="{0D108BD9-81ED-4DB2-BD59-A6C34878D82A}">
                    <a16:rowId xmlns:a16="http://schemas.microsoft.com/office/drawing/2014/main" val="3596657369"/>
                  </a:ext>
                </a:extLst>
              </a:tr>
              <a:tr h="370840">
                <a:tc>
                  <a:txBody>
                    <a:bodyPr/>
                    <a:lstStyle/>
                    <a:p>
                      <a:r>
                        <a:rPr lang="en-US" dirty="0"/>
                        <a:t>Subnet mask</a:t>
                      </a:r>
                    </a:p>
                  </a:txBody>
                  <a:tcPr/>
                </a:tc>
                <a:tc>
                  <a:txBody>
                    <a:bodyPr/>
                    <a:lstStyle/>
                    <a:p>
                      <a:r>
                        <a:rPr lang="en-US" dirty="0"/>
                        <a:t>1111 1111</a:t>
                      </a:r>
                    </a:p>
                  </a:txBody>
                  <a:tcPr/>
                </a:tc>
                <a:tc>
                  <a:txBody>
                    <a:bodyPr/>
                    <a:lstStyle/>
                    <a:p>
                      <a:r>
                        <a:rPr lang="en-US" dirty="0"/>
                        <a:t>1111 1111</a:t>
                      </a:r>
                    </a:p>
                  </a:txBody>
                  <a:tcPr/>
                </a:tc>
                <a:tc>
                  <a:txBody>
                    <a:bodyPr/>
                    <a:lstStyle/>
                    <a:p>
                      <a:r>
                        <a:rPr lang="en-US" dirty="0"/>
                        <a:t>1111 0000</a:t>
                      </a:r>
                    </a:p>
                  </a:txBody>
                  <a:tcPr/>
                </a:tc>
                <a:tc>
                  <a:txBody>
                    <a:bodyPr/>
                    <a:lstStyle/>
                    <a:p>
                      <a:r>
                        <a:rPr lang="en-US" dirty="0"/>
                        <a:t>0000 0000</a:t>
                      </a:r>
                    </a:p>
                  </a:txBody>
                  <a:tcPr/>
                </a:tc>
                <a:extLst>
                  <a:ext uri="{0D108BD9-81ED-4DB2-BD59-A6C34878D82A}">
                    <a16:rowId xmlns:a16="http://schemas.microsoft.com/office/drawing/2014/main" val="735407736"/>
                  </a:ext>
                </a:extLst>
              </a:tr>
              <a:tr h="370840">
                <a:tc>
                  <a:txBody>
                    <a:bodyPr/>
                    <a:lstStyle/>
                    <a:p>
                      <a:r>
                        <a:rPr lang="en-US" dirty="0"/>
                        <a:t>Network (binary)</a:t>
                      </a:r>
                    </a:p>
                  </a:txBody>
                  <a:tcPr/>
                </a:tc>
                <a:tc>
                  <a:txBody>
                    <a:bodyPr/>
                    <a:lstStyle/>
                    <a:p>
                      <a:r>
                        <a:rPr lang="en-US" dirty="0"/>
                        <a:t>1000 1111</a:t>
                      </a:r>
                    </a:p>
                  </a:txBody>
                  <a:tcPr/>
                </a:tc>
                <a:tc>
                  <a:txBody>
                    <a:bodyPr/>
                    <a:lstStyle/>
                    <a:p>
                      <a:r>
                        <a:rPr lang="en-US" dirty="0"/>
                        <a:t>0101 1000</a:t>
                      </a:r>
                    </a:p>
                  </a:txBody>
                  <a:tcPr/>
                </a:tc>
                <a:tc>
                  <a:txBody>
                    <a:bodyPr/>
                    <a:lstStyle/>
                    <a:p>
                      <a:r>
                        <a:rPr lang="en-US" dirty="0"/>
                        <a:t>0110 0000</a:t>
                      </a:r>
                    </a:p>
                  </a:txBody>
                  <a:tcPr/>
                </a:tc>
                <a:tc>
                  <a:txBody>
                    <a:bodyPr/>
                    <a:lstStyle/>
                    <a:p>
                      <a:r>
                        <a:rPr lang="en-US" dirty="0"/>
                        <a:t>0000 0000</a:t>
                      </a:r>
                    </a:p>
                  </a:txBody>
                  <a:tcPr/>
                </a:tc>
                <a:extLst>
                  <a:ext uri="{0D108BD9-81ED-4DB2-BD59-A6C34878D82A}">
                    <a16:rowId xmlns:a16="http://schemas.microsoft.com/office/drawing/2014/main" val="116433451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859704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541462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5573134"/>
                  </a:ext>
                </a:extLst>
              </a:tr>
            </a:tbl>
          </a:graphicData>
        </a:graphic>
      </p:graphicFrame>
    </p:spTree>
    <p:extLst>
      <p:ext uri="{BB962C8B-B14F-4D97-AF65-F5344CB8AC3E}">
        <p14:creationId xmlns:p14="http://schemas.microsoft.com/office/powerpoint/2010/main" val="219042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56AC-45DB-71B9-FF93-05A7B1126322}"/>
              </a:ext>
            </a:extLst>
          </p:cNvPr>
          <p:cNvSpPr>
            <a:spLocks noGrp="1"/>
          </p:cNvSpPr>
          <p:nvPr>
            <p:ph type="title"/>
          </p:nvPr>
        </p:nvSpPr>
        <p:spPr/>
        <p:txBody>
          <a:bodyPr/>
          <a:lstStyle/>
          <a:p>
            <a:r>
              <a:rPr lang="en-US" dirty="0"/>
              <a:t>Subnet Masks – Let’s step through that</a:t>
            </a:r>
          </a:p>
        </p:txBody>
      </p:sp>
      <p:sp>
        <p:nvSpPr>
          <p:cNvPr id="3" name="Content Placeholder 2">
            <a:extLst>
              <a:ext uri="{FF2B5EF4-FFF2-40B4-BE49-F238E27FC236}">
                <a16:creationId xmlns:a16="http://schemas.microsoft.com/office/drawing/2014/main" id="{63D39080-7082-7904-4795-0E6BB840DCAA}"/>
              </a:ext>
            </a:extLst>
          </p:cNvPr>
          <p:cNvSpPr>
            <a:spLocks noGrp="1"/>
          </p:cNvSpPr>
          <p:nvPr>
            <p:ph idx="1"/>
          </p:nvPr>
        </p:nvSpPr>
        <p:spPr/>
        <p:txBody>
          <a:bodyPr/>
          <a:lstStyle/>
          <a:p>
            <a:r>
              <a:rPr lang="en-US" dirty="0"/>
              <a:t>Address: 143.88.103.35</a:t>
            </a:r>
          </a:p>
          <a:p>
            <a:r>
              <a:rPr lang="en-US" dirty="0"/>
              <a:t>Subnet mask: 255.255.240.0</a:t>
            </a:r>
          </a:p>
          <a:p>
            <a:r>
              <a:rPr lang="en-US" dirty="0"/>
              <a:t>Network: 143.88.96</a:t>
            </a:r>
          </a:p>
          <a:p>
            <a:r>
              <a:rPr lang="en-US" dirty="0"/>
              <a:t>Host: 7.35</a:t>
            </a:r>
          </a:p>
        </p:txBody>
      </p:sp>
      <p:sp>
        <p:nvSpPr>
          <p:cNvPr id="6" name="Slide Number Placeholder 5">
            <a:extLst>
              <a:ext uri="{FF2B5EF4-FFF2-40B4-BE49-F238E27FC236}">
                <a16:creationId xmlns:a16="http://schemas.microsoft.com/office/drawing/2014/main" id="{DD48972F-4264-E197-BB81-960A13F6E438}"/>
              </a:ext>
            </a:extLst>
          </p:cNvPr>
          <p:cNvSpPr>
            <a:spLocks noGrp="1"/>
          </p:cNvSpPr>
          <p:nvPr>
            <p:ph type="sldNum" sz="quarter" idx="12"/>
          </p:nvPr>
        </p:nvSpPr>
        <p:spPr/>
        <p:txBody>
          <a:bodyPr/>
          <a:lstStyle/>
          <a:p>
            <a:fld id="{1FB46938-7C90-1E4B-B134-0691F01D1D1F}" type="slidenum">
              <a:rPr lang="en-US" smtClean="0"/>
              <a:pPr/>
              <a:t>14</a:t>
            </a:fld>
            <a:endParaRPr lang="en-US"/>
          </a:p>
        </p:txBody>
      </p:sp>
      <p:graphicFrame>
        <p:nvGraphicFramePr>
          <p:cNvPr id="4" name="Table 6">
            <a:extLst>
              <a:ext uri="{FF2B5EF4-FFF2-40B4-BE49-F238E27FC236}">
                <a16:creationId xmlns:a16="http://schemas.microsoft.com/office/drawing/2014/main" id="{F42F91C5-7DF6-6DE0-ED15-785B429E6097}"/>
              </a:ext>
            </a:extLst>
          </p:cNvPr>
          <p:cNvGraphicFramePr>
            <a:graphicFrameLocks noGrp="1"/>
          </p:cNvGraphicFramePr>
          <p:nvPr>
            <p:extLst>
              <p:ext uri="{D42A27DB-BD31-4B8C-83A1-F6EECF244321}">
                <p14:modId xmlns:p14="http://schemas.microsoft.com/office/powerpoint/2010/main" val="778444922"/>
              </p:ext>
            </p:extLst>
          </p:nvPr>
        </p:nvGraphicFramePr>
        <p:xfrm>
          <a:off x="1866011" y="3760470"/>
          <a:ext cx="8459978" cy="2595880"/>
        </p:xfrm>
        <a:graphic>
          <a:graphicData uri="http://schemas.openxmlformats.org/drawingml/2006/table">
            <a:tbl>
              <a:tblPr firstRow="1" bandRow="1">
                <a:tableStyleId>{5C22544A-7EE6-4342-B048-85BDC9FD1C3A}</a:tableStyleId>
              </a:tblPr>
              <a:tblGrid>
                <a:gridCol w="1957578">
                  <a:extLst>
                    <a:ext uri="{9D8B030D-6E8A-4147-A177-3AD203B41FA5}">
                      <a16:colId xmlns:a16="http://schemas.microsoft.com/office/drawing/2014/main" val="1492632632"/>
                    </a:ext>
                  </a:extLst>
                </a:gridCol>
                <a:gridCol w="1625600">
                  <a:extLst>
                    <a:ext uri="{9D8B030D-6E8A-4147-A177-3AD203B41FA5}">
                      <a16:colId xmlns:a16="http://schemas.microsoft.com/office/drawing/2014/main" val="1701699516"/>
                    </a:ext>
                  </a:extLst>
                </a:gridCol>
                <a:gridCol w="1625600">
                  <a:extLst>
                    <a:ext uri="{9D8B030D-6E8A-4147-A177-3AD203B41FA5}">
                      <a16:colId xmlns:a16="http://schemas.microsoft.com/office/drawing/2014/main" val="3580743720"/>
                    </a:ext>
                  </a:extLst>
                </a:gridCol>
                <a:gridCol w="1625600">
                  <a:extLst>
                    <a:ext uri="{9D8B030D-6E8A-4147-A177-3AD203B41FA5}">
                      <a16:colId xmlns:a16="http://schemas.microsoft.com/office/drawing/2014/main" val="3083325590"/>
                    </a:ext>
                  </a:extLst>
                </a:gridCol>
                <a:gridCol w="1625600">
                  <a:extLst>
                    <a:ext uri="{9D8B030D-6E8A-4147-A177-3AD203B41FA5}">
                      <a16:colId xmlns:a16="http://schemas.microsoft.com/office/drawing/2014/main" val="709204915"/>
                    </a:ext>
                  </a:extLst>
                </a:gridCol>
              </a:tblGrid>
              <a:tr h="370840">
                <a:tc>
                  <a:txBody>
                    <a:bodyPr/>
                    <a:lstStyle/>
                    <a:p>
                      <a:r>
                        <a:rPr lang="en-US" dirty="0"/>
                        <a:t>Address (decimal)</a:t>
                      </a:r>
                    </a:p>
                  </a:txBody>
                  <a:tcPr/>
                </a:tc>
                <a:tc>
                  <a:txBody>
                    <a:bodyPr/>
                    <a:lstStyle/>
                    <a:p>
                      <a:r>
                        <a:rPr lang="en-US" dirty="0"/>
                        <a:t>143</a:t>
                      </a:r>
                    </a:p>
                  </a:txBody>
                  <a:tcPr/>
                </a:tc>
                <a:tc>
                  <a:txBody>
                    <a:bodyPr/>
                    <a:lstStyle/>
                    <a:p>
                      <a:r>
                        <a:rPr lang="en-US" dirty="0"/>
                        <a:t>88</a:t>
                      </a:r>
                    </a:p>
                  </a:txBody>
                  <a:tcPr/>
                </a:tc>
                <a:tc>
                  <a:txBody>
                    <a:bodyPr/>
                    <a:lstStyle/>
                    <a:p>
                      <a:r>
                        <a:rPr lang="en-US" dirty="0"/>
                        <a:t>103</a:t>
                      </a:r>
                    </a:p>
                  </a:txBody>
                  <a:tcPr/>
                </a:tc>
                <a:tc>
                  <a:txBody>
                    <a:bodyPr/>
                    <a:lstStyle/>
                    <a:p>
                      <a:r>
                        <a:rPr lang="en-US" dirty="0"/>
                        <a:t>35</a:t>
                      </a:r>
                    </a:p>
                  </a:txBody>
                  <a:tcPr/>
                </a:tc>
                <a:extLst>
                  <a:ext uri="{0D108BD9-81ED-4DB2-BD59-A6C34878D82A}">
                    <a16:rowId xmlns:a16="http://schemas.microsoft.com/office/drawing/2014/main" val="1247534423"/>
                  </a:ext>
                </a:extLst>
              </a:tr>
              <a:tr h="370840">
                <a:tc>
                  <a:txBody>
                    <a:bodyPr/>
                    <a:lstStyle/>
                    <a:p>
                      <a:r>
                        <a:rPr lang="en-US" dirty="0"/>
                        <a:t>Address (binary)</a:t>
                      </a:r>
                    </a:p>
                  </a:txBody>
                  <a:tcPr/>
                </a:tc>
                <a:tc>
                  <a:txBody>
                    <a:bodyPr/>
                    <a:lstStyle/>
                    <a:p>
                      <a:r>
                        <a:rPr lang="en-US" dirty="0"/>
                        <a:t>1000 1111</a:t>
                      </a:r>
                    </a:p>
                  </a:txBody>
                  <a:tcPr/>
                </a:tc>
                <a:tc>
                  <a:txBody>
                    <a:bodyPr/>
                    <a:lstStyle/>
                    <a:p>
                      <a:r>
                        <a:rPr lang="en-US" dirty="0"/>
                        <a:t>0101 1000</a:t>
                      </a:r>
                    </a:p>
                  </a:txBody>
                  <a:tcPr/>
                </a:tc>
                <a:tc>
                  <a:txBody>
                    <a:bodyPr/>
                    <a:lstStyle/>
                    <a:p>
                      <a:r>
                        <a:rPr lang="en-US" dirty="0"/>
                        <a:t>0110 0111</a:t>
                      </a:r>
                    </a:p>
                  </a:txBody>
                  <a:tcPr/>
                </a:tc>
                <a:tc>
                  <a:txBody>
                    <a:bodyPr/>
                    <a:lstStyle/>
                    <a:p>
                      <a:r>
                        <a:rPr lang="en-US" dirty="0"/>
                        <a:t>0010 0011</a:t>
                      </a:r>
                    </a:p>
                  </a:txBody>
                  <a:tcPr/>
                </a:tc>
                <a:extLst>
                  <a:ext uri="{0D108BD9-81ED-4DB2-BD59-A6C34878D82A}">
                    <a16:rowId xmlns:a16="http://schemas.microsoft.com/office/drawing/2014/main" val="3596657369"/>
                  </a:ext>
                </a:extLst>
              </a:tr>
              <a:tr h="370840">
                <a:tc>
                  <a:txBody>
                    <a:bodyPr/>
                    <a:lstStyle/>
                    <a:p>
                      <a:r>
                        <a:rPr lang="en-US" dirty="0"/>
                        <a:t>Subnet mask</a:t>
                      </a:r>
                    </a:p>
                  </a:txBody>
                  <a:tcPr/>
                </a:tc>
                <a:tc>
                  <a:txBody>
                    <a:bodyPr/>
                    <a:lstStyle/>
                    <a:p>
                      <a:r>
                        <a:rPr lang="en-US" dirty="0"/>
                        <a:t>1111 1111</a:t>
                      </a:r>
                    </a:p>
                  </a:txBody>
                  <a:tcPr/>
                </a:tc>
                <a:tc>
                  <a:txBody>
                    <a:bodyPr/>
                    <a:lstStyle/>
                    <a:p>
                      <a:r>
                        <a:rPr lang="en-US" dirty="0"/>
                        <a:t>1111 1111</a:t>
                      </a:r>
                    </a:p>
                  </a:txBody>
                  <a:tcPr/>
                </a:tc>
                <a:tc>
                  <a:txBody>
                    <a:bodyPr/>
                    <a:lstStyle/>
                    <a:p>
                      <a:r>
                        <a:rPr lang="en-US" dirty="0"/>
                        <a:t>1111 0000</a:t>
                      </a:r>
                    </a:p>
                  </a:txBody>
                  <a:tcPr/>
                </a:tc>
                <a:tc>
                  <a:txBody>
                    <a:bodyPr/>
                    <a:lstStyle/>
                    <a:p>
                      <a:r>
                        <a:rPr lang="en-US" dirty="0"/>
                        <a:t>0000 0000</a:t>
                      </a:r>
                    </a:p>
                  </a:txBody>
                  <a:tcPr/>
                </a:tc>
                <a:extLst>
                  <a:ext uri="{0D108BD9-81ED-4DB2-BD59-A6C34878D82A}">
                    <a16:rowId xmlns:a16="http://schemas.microsoft.com/office/drawing/2014/main" val="735407736"/>
                  </a:ext>
                </a:extLst>
              </a:tr>
              <a:tr h="370840">
                <a:tc>
                  <a:txBody>
                    <a:bodyPr/>
                    <a:lstStyle/>
                    <a:p>
                      <a:r>
                        <a:rPr lang="en-US" dirty="0"/>
                        <a:t>Network (binary)</a:t>
                      </a:r>
                    </a:p>
                  </a:txBody>
                  <a:tcPr/>
                </a:tc>
                <a:tc>
                  <a:txBody>
                    <a:bodyPr/>
                    <a:lstStyle/>
                    <a:p>
                      <a:r>
                        <a:rPr lang="en-US" dirty="0"/>
                        <a:t>1000 1111</a:t>
                      </a:r>
                    </a:p>
                  </a:txBody>
                  <a:tcPr/>
                </a:tc>
                <a:tc>
                  <a:txBody>
                    <a:bodyPr/>
                    <a:lstStyle/>
                    <a:p>
                      <a:r>
                        <a:rPr lang="en-US" dirty="0"/>
                        <a:t>0101 1000</a:t>
                      </a:r>
                    </a:p>
                  </a:txBody>
                  <a:tcPr/>
                </a:tc>
                <a:tc>
                  <a:txBody>
                    <a:bodyPr/>
                    <a:lstStyle/>
                    <a:p>
                      <a:r>
                        <a:rPr lang="en-US" dirty="0"/>
                        <a:t>0110 0000</a:t>
                      </a:r>
                    </a:p>
                  </a:txBody>
                  <a:tcPr/>
                </a:tc>
                <a:tc>
                  <a:txBody>
                    <a:bodyPr/>
                    <a:lstStyle/>
                    <a:p>
                      <a:r>
                        <a:rPr lang="en-US" dirty="0"/>
                        <a:t>0000 0000</a:t>
                      </a:r>
                    </a:p>
                  </a:txBody>
                  <a:tcPr/>
                </a:tc>
                <a:extLst>
                  <a:ext uri="{0D108BD9-81ED-4DB2-BD59-A6C34878D82A}">
                    <a16:rowId xmlns:a16="http://schemas.microsoft.com/office/drawing/2014/main" val="1164334511"/>
                  </a:ext>
                </a:extLst>
              </a:tr>
              <a:tr h="370840">
                <a:tc>
                  <a:txBody>
                    <a:bodyPr/>
                    <a:lstStyle/>
                    <a:p>
                      <a:r>
                        <a:rPr lang="en-US" dirty="0"/>
                        <a:t>Network (decimal)</a:t>
                      </a:r>
                    </a:p>
                  </a:txBody>
                  <a:tcPr/>
                </a:tc>
                <a:tc>
                  <a:txBody>
                    <a:bodyPr/>
                    <a:lstStyle/>
                    <a:p>
                      <a:r>
                        <a:rPr lang="en-US" dirty="0"/>
                        <a:t>143</a:t>
                      </a:r>
                    </a:p>
                  </a:txBody>
                  <a:tcPr/>
                </a:tc>
                <a:tc>
                  <a:txBody>
                    <a:bodyPr/>
                    <a:lstStyle/>
                    <a:p>
                      <a:r>
                        <a:rPr lang="en-US" dirty="0"/>
                        <a:t>88</a:t>
                      </a:r>
                    </a:p>
                  </a:txBody>
                  <a:tcPr/>
                </a:tc>
                <a:tc>
                  <a:txBody>
                    <a:bodyPr/>
                    <a:lstStyle/>
                    <a:p>
                      <a:r>
                        <a:rPr lang="en-US" dirty="0"/>
                        <a:t>96</a:t>
                      </a:r>
                    </a:p>
                  </a:txBody>
                  <a:tcPr/>
                </a:tc>
                <a:tc>
                  <a:txBody>
                    <a:bodyPr/>
                    <a:lstStyle/>
                    <a:p>
                      <a:r>
                        <a:rPr lang="en-US" dirty="0"/>
                        <a:t>0</a:t>
                      </a:r>
                    </a:p>
                  </a:txBody>
                  <a:tcPr/>
                </a:tc>
                <a:extLst>
                  <a:ext uri="{0D108BD9-81ED-4DB2-BD59-A6C34878D82A}">
                    <a16:rowId xmlns:a16="http://schemas.microsoft.com/office/drawing/2014/main" val="15859704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541462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5573134"/>
                  </a:ext>
                </a:extLst>
              </a:tr>
            </a:tbl>
          </a:graphicData>
        </a:graphic>
      </p:graphicFrame>
    </p:spTree>
    <p:extLst>
      <p:ext uri="{BB962C8B-B14F-4D97-AF65-F5344CB8AC3E}">
        <p14:creationId xmlns:p14="http://schemas.microsoft.com/office/powerpoint/2010/main" val="410235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56AC-45DB-71B9-FF93-05A7B1126322}"/>
              </a:ext>
            </a:extLst>
          </p:cNvPr>
          <p:cNvSpPr>
            <a:spLocks noGrp="1"/>
          </p:cNvSpPr>
          <p:nvPr>
            <p:ph type="title"/>
          </p:nvPr>
        </p:nvSpPr>
        <p:spPr/>
        <p:txBody>
          <a:bodyPr/>
          <a:lstStyle/>
          <a:p>
            <a:r>
              <a:rPr lang="en-US" dirty="0"/>
              <a:t>Subnet Masks – Let’s step through that</a:t>
            </a:r>
          </a:p>
        </p:txBody>
      </p:sp>
      <p:sp>
        <p:nvSpPr>
          <p:cNvPr id="3" name="Content Placeholder 2">
            <a:extLst>
              <a:ext uri="{FF2B5EF4-FFF2-40B4-BE49-F238E27FC236}">
                <a16:creationId xmlns:a16="http://schemas.microsoft.com/office/drawing/2014/main" id="{63D39080-7082-7904-4795-0E6BB840DCAA}"/>
              </a:ext>
            </a:extLst>
          </p:cNvPr>
          <p:cNvSpPr>
            <a:spLocks noGrp="1"/>
          </p:cNvSpPr>
          <p:nvPr>
            <p:ph idx="1"/>
          </p:nvPr>
        </p:nvSpPr>
        <p:spPr/>
        <p:txBody>
          <a:bodyPr/>
          <a:lstStyle/>
          <a:p>
            <a:r>
              <a:rPr lang="en-US" dirty="0"/>
              <a:t>Address: 143.88.103.35</a:t>
            </a:r>
          </a:p>
          <a:p>
            <a:r>
              <a:rPr lang="en-US" dirty="0"/>
              <a:t>Subnet mask: 255.255.240.0</a:t>
            </a:r>
          </a:p>
          <a:p>
            <a:r>
              <a:rPr lang="en-US" dirty="0"/>
              <a:t>Network: 143.88.96</a:t>
            </a:r>
          </a:p>
          <a:p>
            <a:r>
              <a:rPr lang="en-US" dirty="0"/>
              <a:t>Host: 7.35</a:t>
            </a:r>
          </a:p>
        </p:txBody>
      </p:sp>
      <p:sp>
        <p:nvSpPr>
          <p:cNvPr id="6" name="Slide Number Placeholder 5">
            <a:extLst>
              <a:ext uri="{FF2B5EF4-FFF2-40B4-BE49-F238E27FC236}">
                <a16:creationId xmlns:a16="http://schemas.microsoft.com/office/drawing/2014/main" id="{DD48972F-4264-E197-BB81-960A13F6E438}"/>
              </a:ext>
            </a:extLst>
          </p:cNvPr>
          <p:cNvSpPr>
            <a:spLocks noGrp="1"/>
          </p:cNvSpPr>
          <p:nvPr>
            <p:ph type="sldNum" sz="quarter" idx="12"/>
          </p:nvPr>
        </p:nvSpPr>
        <p:spPr/>
        <p:txBody>
          <a:bodyPr/>
          <a:lstStyle/>
          <a:p>
            <a:fld id="{1FB46938-7C90-1E4B-B134-0691F01D1D1F}" type="slidenum">
              <a:rPr lang="en-US" smtClean="0"/>
              <a:pPr/>
              <a:t>15</a:t>
            </a:fld>
            <a:endParaRPr lang="en-US"/>
          </a:p>
        </p:txBody>
      </p:sp>
      <p:graphicFrame>
        <p:nvGraphicFramePr>
          <p:cNvPr id="4" name="Table 6">
            <a:extLst>
              <a:ext uri="{FF2B5EF4-FFF2-40B4-BE49-F238E27FC236}">
                <a16:creationId xmlns:a16="http://schemas.microsoft.com/office/drawing/2014/main" id="{F42F91C5-7DF6-6DE0-ED15-785B429E6097}"/>
              </a:ext>
            </a:extLst>
          </p:cNvPr>
          <p:cNvGraphicFramePr>
            <a:graphicFrameLocks noGrp="1"/>
          </p:cNvGraphicFramePr>
          <p:nvPr>
            <p:extLst>
              <p:ext uri="{D42A27DB-BD31-4B8C-83A1-F6EECF244321}">
                <p14:modId xmlns:p14="http://schemas.microsoft.com/office/powerpoint/2010/main" val="1084744154"/>
              </p:ext>
            </p:extLst>
          </p:nvPr>
        </p:nvGraphicFramePr>
        <p:xfrm>
          <a:off x="1866011" y="3760470"/>
          <a:ext cx="8459978" cy="2595880"/>
        </p:xfrm>
        <a:graphic>
          <a:graphicData uri="http://schemas.openxmlformats.org/drawingml/2006/table">
            <a:tbl>
              <a:tblPr firstRow="1" bandRow="1">
                <a:tableStyleId>{5C22544A-7EE6-4342-B048-85BDC9FD1C3A}</a:tableStyleId>
              </a:tblPr>
              <a:tblGrid>
                <a:gridCol w="1957578">
                  <a:extLst>
                    <a:ext uri="{9D8B030D-6E8A-4147-A177-3AD203B41FA5}">
                      <a16:colId xmlns:a16="http://schemas.microsoft.com/office/drawing/2014/main" val="1492632632"/>
                    </a:ext>
                  </a:extLst>
                </a:gridCol>
                <a:gridCol w="1625600">
                  <a:extLst>
                    <a:ext uri="{9D8B030D-6E8A-4147-A177-3AD203B41FA5}">
                      <a16:colId xmlns:a16="http://schemas.microsoft.com/office/drawing/2014/main" val="1701699516"/>
                    </a:ext>
                  </a:extLst>
                </a:gridCol>
                <a:gridCol w="1625600">
                  <a:extLst>
                    <a:ext uri="{9D8B030D-6E8A-4147-A177-3AD203B41FA5}">
                      <a16:colId xmlns:a16="http://schemas.microsoft.com/office/drawing/2014/main" val="3580743720"/>
                    </a:ext>
                  </a:extLst>
                </a:gridCol>
                <a:gridCol w="1625600">
                  <a:extLst>
                    <a:ext uri="{9D8B030D-6E8A-4147-A177-3AD203B41FA5}">
                      <a16:colId xmlns:a16="http://schemas.microsoft.com/office/drawing/2014/main" val="3083325590"/>
                    </a:ext>
                  </a:extLst>
                </a:gridCol>
                <a:gridCol w="1625600">
                  <a:extLst>
                    <a:ext uri="{9D8B030D-6E8A-4147-A177-3AD203B41FA5}">
                      <a16:colId xmlns:a16="http://schemas.microsoft.com/office/drawing/2014/main" val="709204915"/>
                    </a:ext>
                  </a:extLst>
                </a:gridCol>
              </a:tblGrid>
              <a:tr h="370840">
                <a:tc>
                  <a:txBody>
                    <a:bodyPr/>
                    <a:lstStyle/>
                    <a:p>
                      <a:r>
                        <a:rPr lang="en-US" dirty="0"/>
                        <a:t>Address (decimal)</a:t>
                      </a:r>
                    </a:p>
                  </a:txBody>
                  <a:tcPr/>
                </a:tc>
                <a:tc>
                  <a:txBody>
                    <a:bodyPr/>
                    <a:lstStyle/>
                    <a:p>
                      <a:r>
                        <a:rPr lang="en-US" dirty="0"/>
                        <a:t>143</a:t>
                      </a:r>
                    </a:p>
                  </a:txBody>
                  <a:tcPr/>
                </a:tc>
                <a:tc>
                  <a:txBody>
                    <a:bodyPr/>
                    <a:lstStyle/>
                    <a:p>
                      <a:r>
                        <a:rPr lang="en-US" dirty="0"/>
                        <a:t>88</a:t>
                      </a:r>
                    </a:p>
                  </a:txBody>
                  <a:tcPr/>
                </a:tc>
                <a:tc>
                  <a:txBody>
                    <a:bodyPr/>
                    <a:lstStyle/>
                    <a:p>
                      <a:r>
                        <a:rPr lang="en-US" dirty="0"/>
                        <a:t>103</a:t>
                      </a:r>
                    </a:p>
                  </a:txBody>
                  <a:tcPr/>
                </a:tc>
                <a:tc>
                  <a:txBody>
                    <a:bodyPr/>
                    <a:lstStyle/>
                    <a:p>
                      <a:r>
                        <a:rPr lang="en-US" dirty="0"/>
                        <a:t>35</a:t>
                      </a:r>
                    </a:p>
                  </a:txBody>
                  <a:tcPr/>
                </a:tc>
                <a:extLst>
                  <a:ext uri="{0D108BD9-81ED-4DB2-BD59-A6C34878D82A}">
                    <a16:rowId xmlns:a16="http://schemas.microsoft.com/office/drawing/2014/main" val="1247534423"/>
                  </a:ext>
                </a:extLst>
              </a:tr>
              <a:tr h="370840">
                <a:tc>
                  <a:txBody>
                    <a:bodyPr/>
                    <a:lstStyle/>
                    <a:p>
                      <a:r>
                        <a:rPr lang="en-US" dirty="0"/>
                        <a:t>Address (binary)</a:t>
                      </a:r>
                    </a:p>
                  </a:txBody>
                  <a:tcPr/>
                </a:tc>
                <a:tc>
                  <a:txBody>
                    <a:bodyPr/>
                    <a:lstStyle/>
                    <a:p>
                      <a:r>
                        <a:rPr lang="en-US" dirty="0"/>
                        <a:t>1000 1111</a:t>
                      </a:r>
                    </a:p>
                  </a:txBody>
                  <a:tcPr/>
                </a:tc>
                <a:tc>
                  <a:txBody>
                    <a:bodyPr/>
                    <a:lstStyle/>
                    <a:p>
                      <a:r>
                        <a:rPr lang="en-US" dirty="0"/>
                        <a:t>0101 1000</a:t>
                      </a:r>
                    </a:p>
                  </a:txBody>
                  <a:tcPr/>
                </a:tc>
                <a:tc>
                  <a:txBody>
                    <a:bodyPr/>
                    <a:lstStyle/>
                    <a:p>
                      <a:r>
                        <a:rPr lang="en-US" dirty="0"/>
                        <a:t>0110 0111</a:t>
                      </a:r>
                    </a:p>
                  </a:txBody>
                  <a:tcPr/>
                </a:tc>
                <a:tc>
                  <a:txBody>
                    <a:bodyPr/>
                    <a:lstStyle/>
                    <a:p>
                      <a:r>
                        <a:rPr lang="en-US" dirty="0"/>
                        <a:t>0010 0011</a:t>
                      </a:r>
                    </a:p>
                  </a:txBody>
                  <a:tcPr/>
                </a:tc>
                <a:extLst>
                  <a:ext uri="{0D108BD9-81ED-4DB2-BD59-A6C34878D82A}">
                    <a16:rowId xmlns:a16="http://schemas.microsoft.com/office/drawing/2014/main" val="3596657369"/>
                  </a:ext>
                </a:extLst>
              </a:tr>
              <a:tr h="370840">
                <a:tc>
                  <a:txBody>
                    <a:bodyPr/>
                    <a:lstStyle/>
                    <a:p>
                      <a:r>
                        <a:rPr lang="en-US" dirty="0"/>
                        <a:t>Subnet mask</a:t>
                      </a:r>
                    </a:p>
                  </a:txBody>
                  <a:tcPr/>
                </a:tc>
                <a:tc>
                  <a:txBody>
                    <a:bodyPr/>
                    <a:lstStyle/>
                    <a:p>
                      <a:r>
                        <a:rPr lang="en-US" dirty="0"/>
                        <a:t>1111 1111</a:t>
                      </a:r>
                    </a:p>
                  </a:txBody>
                  <a:tcPr/>
                </a:tc>
                <a:tc>
                  <a:txBody>
                    <a:bodyPr/>
                    <a:lstStyle/>
                    <a:p>
                      <a:r>
                        <a:rPr lang="en-US" dirty="0"/>
                        <a:t>1111 1111</a:t>
                      </a:r>
                    </a:p>
                  </a:txBody>
                  <a:tcPr/>
                </a:tc>
                <a:tc>
                  <a:txBody>
                    <a:bodyPr/>
                    <a:lstStyle/>
                    <a:p>
                      <a:r>
                        <a:rPr lang="en-US" dirty="0"/>
                        <a:t>1111 0000</a:t>
                      </a:r>
                    </a:p>
                  </a:txBody>
                  <a:tcPr/>
                </a:tc>
                <a:tc>
                  <a:txBody>
                    <a:bodyPr/>
                    <a:lstStyle/>
                    <a:p>
                      <a:r>
                        <a:rPr lang="en-US" dirty="0"/>
                        <a:t>0000 0000</a:t>
                      </a:r>
                    </a:p>
                  </a:txBody>
                  <a:tcPr/>
                </a:tc>
                <a:extLst>
                  <a:ext uri="{0D108BD9-81ED-4DB2-BD59-A6C34878D82A}">
                    <a16:rowId xmlns:a16="http://schemas.microsoft.com/office/drawing/2014/main" val="735407736"/>
                  </a:ext>
                </a:extLst>
              </a:tr>
              <a:tr h="370840">
                <a:tc>
                  <a:txBody>
                    <a:bodyPr/>
                    <a:lstStyle/>
                    <a:p>
                      <a:r>
                        <a:rPr lang="en-US" dirty="0"/>
                        <a:t>Network (binary)</a:t>
                      </a:r>
                    </a:p>
                  </a:txBody>
                  <a:tcPr/>
                </a:tc>
                <a:tc>
                  <a:txBody>
                    <a:bodyPr/>
                    <a:lstStyle/>
                    <a:p>
                      <a:r>
                        <a:rPr lang="en-US" dirty="0"/>
                        <a:t>1000 1111</a:t>
                      </a:r>
                    </a:p>
                  </a:txBody>
                  <a:tcPr/>
                </a:tc>
                <a:tc>
                  <a:txBody>
                    <a:bodyPr/>
                    <a:lstStyle/>
                    <a:p>
                      <a:r>
                        <a:rPr lang="en-US" dirty="0"/>
                        <a:t>0101 1000</a:t>
                      </a:r>
                    </a:p>
                  </a:txBody>
                  <a:tcPr/>
                </a:tc>
                <a:tc>
                  <a:txBody>
                    <a:bodyPr/>
                    <a:lstStyle/>
                    <a:p>
                      <a:r>
                        <a:rPr lang="en-US" dirty="0"/>
                        <a:t>0110 0000</a:t>
                      </a:r>
                    </a:p>
                  </a:txBody>
                  <a:tcPr/>
                </a:tc>
                <a:tc>
                  <a:txBody>
                    <a:bodyPr/>
                    <a:lstStyle/>
                    <a:p>
                      <a:r>
                        <a:rPr lang="en-US" dirty="0"/>
                        <a:t>0000 0000</a:t>
                      </a:r>
                    </a:p>
                  </a:txBody>
                  <a:tcPr/>
                </a:tc>
                <a:extLst>
                  <a:ext uri="{0D108BD9-81ED-4DB2-BD59-A6C34878D82A}">
                    <a16:rowId xmlns:a16="http://schemas.microsoft.com/office/drawing/2014/main" val="1164334511"/>
                  </a:ext>
                </a:extLst>
              </a:tr>
              <a:tr h="370840">
                <a:tc>
                  <a:txBody>
                    <a:bodyPr/>
                    <a:lstStyle/>
                    <a:p>
                      <a:r>
                        <a:rPr lang="en-US" dirty="0"/>
                        <a:t>Network (decimal)</a:t>
                      </a:r>
                    </a:p>
                  </a:txBody>
                  <a:tcPr/>
                </a:tc>
                <a:tc>
                  <a:txBody>
                    <a:bodyPr/>
                    <a:lstStyle/>
                    <a:p>
                      <a:r>
                        <a:rPr lang="en-US" dirty="0"/>
                        <a:t>143</a:t>
                      </a:r>
                    </a:p>
                  </a:txBody>
                  <a:tcPr/>
                </a:tc>
                <a:tc>
                  <a:txBody>
                    <a:bodyPr/>
                    <a:lstStyle/>
                    <a:p>
                      <a:r>
                        <a:rPr lang="en-US" dirty="0"/>
                        <a:t>88</a:t>
                      </a:r>
                    </a:p>
                  </a:txBody>
                  <a:tcPr/>
                </a:tc>
                <a:tc>
                  <a:txBody>
                    <a:bodyPr/>
                    <a:lstStyle/>
                    <a:p>
                      <a:r>
                        <a:rPr lang="en-US" dirty="0"/>
                        <a:t>96</a:t>
                      </a:r>
                    </a:p>
                  </a:txBody>
                  <a:tcPr/>
                </a:tc>
                <a:tc>
                  <a:txBody>
                    <a:bodyPr/>
                    <a:lstStyle/>
                    <a:p>
                      <a:r>
                        <a:rPr lang="en-US" dirty="0"/>
                        <a:t>0</a:t>
                      </a:r>
                    </a:p>
                  </a:txBody>
                  <a:tcPr/>
                </a:tc>
                <a:extLst>
                  <a:ext uri="{0D108BD9-81ED-4DB2-BD59-A6C34878D82A}">
                    <a16:rowId xmlns:a16="http://schemas.microsoft.com/office/drawing/2014/main" val="158597040"/>
                  </a:ext>
                </a:extLst>
              </a:tr>
              <a:tr h="370840">
                <a:tc>
                  <a:txBody>
                    <a:bodyPr/>
                    <a:lstStyle/>
                    <a:p>
                      <a:r>
                        <a:rPr lang="en-US" dirty="0"/>
                        <a:t>Host (binary)</a:t>
                      </a:r>
                    </a:p>
                  </a:txBody>
                  <a:tcPr/>
                </a:tc>
                <a:tc>
                  <a:txBody>
                    <a:bodyPr/>
                    <a:lstStyle/>
                    <a:p>
                      <a:r>
                        <a:rPr lang="en-US" dirty="0"/>
                        <a:t>0000 0000</a:t>
                      </a:r>
                    </a:p>
                  </a:txBody>
                  <a:tcPr/>
                </a:tc>
                <a:tc>
                  <a:txBody>
                    <a:bodyPr/>
                    <a:lstStyle/>
                    <a:p>
                      <a:r>
                        <a:rPr lang="en-US" dirty="0"/>
                        <a:t>0000 0000</a:t>
                      </a:r>
                    </a:p>
                  </a:txBody>
                  <a:tcPr/>
                </a:tc>
                <a:tc>
                  <a:txBody>
                    <a:bodyPr/>
                    <a:lstStyle/>
                    <a:p>
                      <a:r>
                        <a:rPr lang="en-US" dirty="0"/>
                        <a:t>0000 0111</a:t>
                      </a:r>
                    </a:p>
                  </a:txBody>
                  <a:tcPr/>
                </a:tc>
                <a:tc>
                  <a:txBody>
                    <a:bodyPr/>
                    <a:lstStyle/>
                    <a:p>
                      <a:r>
                        <a:rPr lang="en-US" dirty="0"/>
                        <a:t>0010 0011</a:t>
                      </a:r>
                    </a:p>
                  </a:txBody>
                  <a:tcPr/>
                </a:tc>
                <a:extLst>
                  <a:ext uri="{0D108BD9-81ED-4DB2-BD59-A6C34878D82A}">
                    <a16:rowId xmlns:a16="http://schemas.microsoft.com/office/drawing/2014/main" val="26541462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5573134"/>
                  </a:ext>
                </a:extLst>
              </a:tr>
            </a:tbl>
          </a:graphicData>
        </a:graphic>
      </p:graphicFrame>
    </p:spTree>
    <p:extLst>
      <p:ext uri="{BB962C8B-B14F-4D97-AF65-F5344CB8AC3E}">
        <p14:creationId xmlns:p14="http://schemas.microsoft.com/office/powerpoint/2010/main" val="386986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56AC-45DB-71B9-FF93-05A7B1126322}"/>
              </a:ext>
            </a:extLst>
          </p:cNvPr>
          <p:cNvSpPr>
            <a:spLocks noGrp="1"/>
          </p:cNvSpPr>
          <p:nvPr>
            <p:ph type="title"/>
          </p:nvPr>
        </p:nvSpPr>
        <p:spPr/>
        <p:txBody>
          <a:bodyPr/>
          <a:lstStyle/>
          <a:p>
            <a:r>
              <a:rPr lang="en-US" dirty="0"/>
              <a:t>Subnet Masks – Let’s step through that</a:t>
            </a:r>
          </a:p>
        </p:txBody>
      </p:sp>
      <p:sp>
        <p:nvSpPr>
          <p:cNvPr id="3" name="Content Placeholder 2">
            <a:extLst>
              <a:ext uri="{FF2B5EF4-FFF2-40B4-BE49-F238E27FC236}">
                <a16:creationId xmlns:a16="http://schemas.microsoft.com/office/drawing/2014/main" id="{63D39080-7082-7904-4795-0E6BB840DCAA}"/>
              </a:ext>
            </a:extLst>
          </p:cNvPr>
          <p:cNvSpPr>
            <a:spLocks noGrp="1"/>
          </p:cNvSpPr>
          <p:nvPr>
            <p:ph idx="1"/>
          </p:nvPr>
        </p:nvSpPr>
        <p:spPr/>
        <p:txBody>
          <a:bodyPr/>
          <a:lstStyle/>
          <a:p>
            <a:r>
              <a:rPr lang="en-US" dirty="0"/>
              <a:t>Address: 143.88.103.35</a:t>
            </a:r>
          </a:p>
          <a:p>
            <a:r>
              <a:rPr lang="en-US" dirty="0"/>
              <a:t>Subnet mask: 255.255.240.0</a:t>
            </a:r>
          </a:p>
          <a:p>
            <a:r>
              <a:rPr lang="en-US" dirty="0"/>
              <a:t>Network: 143.88.96</a:t>
            </a:r>
          </a:p>
          <a:p>
            <a:r>
              <a:rPr lang="en-US" dirty="0"/>
              <a:t>Host: 7.35</a:t>
            </a:r>
          </a:p>
        </p:txBody>
      </p:sp>
      <p:sp>
        <p:nvSpPr>
          <p:cNvPr id="6" name="Slide Number Placeholder 5">
            <a:extLst>
              <a:ext uri="{FF2B5EF4-FFF2-40B4-BE49-F238E27FC236}">
                <a16:creationId xmlns:a16="http://schemas.microsoft.com/office/drawing/2014/main" id="{DD48972F-4264-E197-BB81-960A13F6E438}"/>
              </a:ext>
            </a:extLst>
          </p:cNvPr>
          <p:cNvSpPr>
            <a:spLocks noGrp="1"/>
          </p:cNvSpPr>
          <p:nvPr>
            <p:ph type="sldNum" sz="quarter" idx="12"/>
          </p:nvPr>
        </p:nvSpPr>
        <p:spPr/>
        <p:txBody>
          <a:bodyPr/>
          <a:lstStyle/>
          <a:p>
            <a:fld id="{1FB46938-7C90-1E4B-B134-0691F01D1D1F}" type="slidenum">
              <a:rPr lang="en-US" smtClean="0"/>
              <a:pPr/>
              <a:t>16</a:t>
            </a:fld>
            <a:endParaRPr lang="en-US"/>
          </a:p>
        </p:txBody>
      </p:sp>
      <p:graphicFrame>
        <p:nvGraphicFramePr>
          <p:cNvPr id="4" name="Table 6">
            <a:extLst>
              <a:ext uri="{FF2B5EF4-FFF2-40B4-BE49-F238E27FC236}">
                <a16:creationId xmlns:a16="http://schemas.microsoft.com/office/drawing/2014/main" id="{F42F91C5-7DF6-6DE0-ED15-785B429E6097}"/>
              </a:ext>
            </a:extLst>
          </p:cNvPr>
          <p:cNvGraphicFramePr>
            <a:graphicFrameLocks noGrp="1"/>
          </p:cNvGraphicFramePr>
          <p:nvPr/>
        </p:nvGraphicFramePr>
        <p:xfrm>
          <a:off x="1866011" y="3760470"/>
          <a:ext cx="8459978" cy="2595880"/>
        </p:xfrm>
        <a:graphic>
          <a:graphicData uri="http://schemas.openxmlformats.org/drawingml/2006/table">
            <a:tbl>
              <a:tblPr firstRow="1" bandRow="1">
                <a:tableStyleId>{5C22544A-7EE6-4342-B048-85BDC9FD1C3A}</a:tableStyleId>
              </a:tblPr>
              <a:tblGrid>
                <a:gridCol w="1957578">
                  <a:extLst>
                    <a:ext uri="{9D8B030D-6E8A-4147-A177-3AD203B41FA5}">
                      <a16:colId xmlns:a16="http://schemas.microsoft.com/office/drawing/2014/main" val="1492632632"/>
                    </a:ext>
                  </a:extLst>
                </a:gridCol>
                <a:gridCol w="1625600">
                  <a:extLst>
                    <a:ext uri="{9D8B030D-6E8A-4147-A177-3AD203B41FA5}">
                      <a16:colId xmlns:a16="http://schemas.microsoft.com/office/drawing/2014/main" val="1701699516"/>
                    </a:ext>
                  </a:extLst>
                </a:gridCol>
                <a:gridCol w="1625600">
                  <a:extLst>
                    <a:ext uri="{9D8B030D-6E8A-4147-A177-3AD203B41FA5}">
                      <a16:colId xmlns:a16="http://schemas.microsoft.com/office/drawing/2014/main" val="3580743720"/>
                    </a:ext>
                  </a:extLst>
                </a:gridCol>
                <a:gridCol w="1625600">
                  <a:extLst>
                    <a:ext uri="{9D8B030D-6E8A-4147-A177-3AD203B41FA5}">
                      <a16:colId xmlns:a16="http://schemas.microsoft.com/office/drawing/2014/main" val="3083325590"/>
                    </a:ext>
                  </a:extLst>
                </a:gridCol>
                <a:gridCol w="1625600">
                  <a:extLst>
                    <a:ext uri="{9D8B030D-6E8A-4147-A177-3AD203B41FA5}">
                      <a16:colId xmlns:a16="http://schemas.microsoft.com/office/drawing/2014/main" val="709204915"/>
                    </a:ext>
                  </a:extLst>
                </a:gridCol>
              </a:tblGrid>
              <a:tr h="370840">
                <a:tc>
                  <a:txBody>
                    <a:bodyPr/>
                    <a:lstStyle/>
                    <a:p>
                      <a:r>
                        <a:rPr lang="en-US" dirty="0"/>
                        <a:t>Address (decimal)</a:t>
                      </a:r>
                    </a:p>
                  </a:txBody>
                  <a:tcPr/>
                </a:tc>
                <a:tc>
                  <a:txBody>
                    <a:bodyPr/>
                    <a:lstStyle/>
                    <a:p>
                      <a:r>
                        <a:rPr lang="en-US" dirty="0"/>
                        <a:t>143</a:t>
                      </a:r>
                    </a:p>
                  </a:txBody>
                  <a:tcPr/>
                </a:tc>
                <a:tc>
                  <a:txBody>
                    <a:bodyPr/>
                    <a:lstStyle/>
                    <a:p>
                      <a:r>
                        <a:rPr lang="en-US" dirty="0"/>
                        <a:t>88</a:t>
                      </a:r>
                    </a:p>
                  </a:txBody>
                  <a:tcPr/>
                </a:tc>
                <a:tc>
                  <a:txBody>
                    <a:bodyPr/>
                    <a:lstStyle/>
                    <a:p>
                      <a:r>
                        <a:rPr lang="en-US" dirty="0"/>
                        <a:t>103</a:t>
                      </a:r>
                    </a:p>
                  </a:txBody>
                  <a:tcPr/>
                </a:tc>
                <a:tc>
                  <a:txBody>
                    <a:bodyPr/>
                    <a:lstStyle/>
                    <a:p>
                      <a:r>
                        <a:rPr lang="en-US" dirty="0"/>
                        <a:t>35</a:t>
                      </a:r>
                    </a:p>
                  </a:txBody>
                  <a:tcPr/>
                </a:tc>
                <a:extLst>
                  <a:ext uri="{0D108BD9-81ED-4DB2-BD59-A6C34878D82A}">
                    <a16:rowId xmlns:a16="http://schemas.microsoft.com/office/drawing/2014/main" val="1247534423"/>
                  </a:ext>
                </a:extLst>
              </a:tr>
              <a:tr h="370840">
                <a:tc>
                  <a:txBody>
                    <a:bodyPr/>
                    <a:lstStyle/>
                    <a:p>
                      <a:r>
                        <a:rPr lang="en-US" dirty="0"/>
                        <a:t>Address (binary)</a:t>
                      </a:r>
                    </a:p>
                  </a:txBody>
                  <a:tcPr/>
                </a:tc>
                <a:tc>
                  <a:txBody>
                    <a:bodyPr/>
                    <a:lstStyle/>
                    <a:p>
                      <a:r>
                        <a:rPr lang="en-US" dirty="0"/>
                        <a:t>1000 1111</a:t>
                      </a:r>
                    </a:p>
                  </a:txBody>
                  <a:tcPr/>
                </a:tc>
                <a:tc>
                  <a:txBody>
                    <a:bodyPr/>
                    <a:lstStyle/>
                    <a:p>
                      <a:r>
                        <a:rPr lang="en-US" dirty="0"/>
                        <a:t>0101 1000</a:t>
                      </a:r>
                    </a:p>
                  </a:txBody>
                  <a:tcPr/>
                </a:tc>
                <a:tc>
                  <a:txBody>
                    <a:bodyPr/>
                    <a:lstStyle/>
                    <a:p>
                      <a:r>
                        <a:rPr lang="en-US" dirty="0"/>
                        <a:t>0110 0111</a:t>
                      </a:r>
                    </a:p>
                  </a:txBody>
                  <a:tcPr/>
                </a:tc>
                <a:tc>
                  <a:txBody>
                    <a:bodyPr/>
                    <a:lstStyle/>
                    <a:p>
                      <a:r>
                        <a:rPr lang="en-US" dirty="0"/>
                        <a:t>0010 0011</a:t>
                      </a:r>
                    </a:p>
                  </a:txBody>
                  <a:tcPr/>
                </a:tc>
                <a:extLst>
                  <a:ext uri="{0D108BD9-81ED-4DB2-BD59-A6C34878D82A}">
                    <a16:rowId xmlns:a16="http://schemas.microsoft.com/office/drawing/2014/main" val="3596657369"/>
                  </a:ext>
                </a:extLst>
              </a:tr>
              <a:tr h="370840">
                <a:tc>
                  <a:txBody>
                    <a:bodyPr/>
                    <a:lstStyle/>
                    <a:p>
                      <a:r>
                        <a:rPr lang="en-US" dirty="0"/>
                        <a:t>Subnet mask</a:t>
                      </a:r>
                    </a:p>
                  </a:txBody>
                  <a:tcPr/>
                </a:tc>
                <a:tc>
                  <a:txBody>
                    <a:bodyPr/>
                    <a:lstStyle/>
                    <a:p>
                      <a:r>
                        <a:rPr lang="en-US" dirty="0"/>
                        <a:t>1111 1111</a:t>
                      </a:r>
                    </a:p>
                  </a:txBody>
                  <a:tcPr/>
                </a:tc>
                <a:tc>
                  <a:txBody>
                    <a:bodyPr/>
                    <a:lstStyle/>
                    <a:p>
                      <a:r>
                        <a:rPr lang="en-US" dirty="0"/>
                        <a:t>1111 1111</a:t>
                      </a:r>
                    </a:p>
                  </a:txBody>
                  <a:tcPr/>
                </a:tc>
                <a:tc>
                  <a:txBody>
                    <a:bodyPr/>
                    <a:lstStyle/>
                    <a:p>
                      <a:r>
                        <a:rPr lang="en-US" dirty="0"/>
                        <a:t>1111 0000</a:t>
                      </a:r>
                    </a:p>
                  </a:txBody>
                  <a:tcPr/>
                </a:tc>
                <a:tc>
                  <a:txBody>
                    <a:bodyPr/>
                    <a:lstStyle/>
                    <a:p>
                      <a:r>
                        <a:rPr lang="en-US" dirty="0"/>
                        <a:t>0000 0000</a:t>
                      </a:r>
                    </a:p>
                  </a:txBody>
                  <a:tcPr/>
                </a:tc>
                <a:extLst>
                  <a:ext uri="{0D108BD9-81ED-4DB2-BD59-A6C34878D82A}">
                    <a16:rowId xmlns:a16="http://schemas.microsoft.com/office/drawing/2014/main" val="735407736"/>
                  </a:ext>
                </a:extLst>
              </a:tr>
              <a:tr h="370840">
                <a:tc>
                  <a:txBody>
                    <a:bodyPr/>
                    <a:lstStyle/>
                    <a:p>
                      <a:r>
                        <a:rPr lang="en-US" dirty="0"/>
                        <a:t>Network (binary)</a:t>
                      </a:r>
                    </a:p>
                  </a:txBody>
                  <a:tcPr/>
                </a:tc>
                <a:tc>
                  <a:txBody>
                    <a:bodyPr/>
                    <a:lstStyle/>
                    <a:p>
                      <a:r>
                        <a:rPr lang="en-US" dirty="0"/>
                        <a:t>1000 1111</a:t>
                      </a:r>
                    </a:p>
                  </a:txBody>
                  <a:tcPr/>
                </a:tc>
                <a:tc>
                  <a:txBody>
                    <a:bodyPr/>
                    <a:lstStyle/>
                    <a:p>
                      <a:r>
                        <a:rPr lang="en-US" dirty="0"/>
                        <a:t>0101 1000</a:t>
                      </a:r>
                    </a:p>
                  </a:txBody>
                  <a:tcPr/>
                </a:tc>
                <a:tc>
                  <a:txBody>
                    <a:bodyPr/>
                    <a:lstStyle/>
                    <a:p>
                      <a:r>
                        <a:rPr lang="en-US" dirty="0"/>
                        <a:t>0110 0000</a:t>
                      </a:r>
                    </a:p>
                  </a:txBody>
                  <a:tcPr/>
                </a:tc>
                <a:tc>
                  <a:txBody>
                    <a:bodyPr/>
                    <a:lstStyle/>
                    <a:p>
                      <a:r>
                        <a:rPr lang="en-US" dirty="0"/>
                        <a:t>0000 0000</a:t>
                      </a:r>
                    </a:p>
                  </a:txBody>
                  <a:tcPr/>
                </a:tc>
                <a:extLst>
                  <a:ext uri="{0D108BD9-81ED-4DB2-BD59-A6C34878D82A}">
                    <a16:rowId xmlns:a16="http://schemas.microsoft.com/office/drawing/2014/main" val="1164334511"/>
                  </a:ext>
                </a:extLst>
              </a:tr>
              <a:tr h="370840">
                <a:tc>
                  <a:txBody>
                    <a:bodyPr/>
                    <a:lstStyle/>
                    <a:p>
                      <a:r>
                        <a:rPr lang="en-US" dirty="0"/>
                        <a:t>Network (decimal)</a:t>
                      </a:r>
                    </a:p>
                  </a:txBody>
                  <a:tcPr/>
                </a:tc>
                <a:tc>
                  <a:txBody>
                    <a:bodyPr/>
                    <a:lstStyle/>
                    <a:p>
                      <a:r>
                        <a:rPr lang="en-US" dirty="0"/>
                        <a:t>143</a:t>
                      </a:r>
                    </a:p>
                  </a:txBody>
                  <a:tcPr/>
                </a:tc>
                <a:tc>
                  <a:txBody>
                    <a:bodyPr/>
                    <a:lstStyle/>
                    <a:p>
                      <a:r>
                        <a:rPr lang="en-US" dirty="0"/>
                        <a:t>88</a:t>
                      </a:r>
                    </a:p>
                  </a:txBody>
                  <a:tcPr/>
                </a:tc>
                <a:tc>
                  <a:txBody>
                    <a:bodyPr/>
                    <a:lstStyle/>
                    <a:p>
                      <a:r>
                        <a:rPr lang="en-US" dirty="0"/>
                        <a:t>96</a:t>
                      </a:r>
                    </a:p>
                  </a:txBody>
                  <a:tcPr/>
                </a:tc>
                <a:tc>
                  <a:txBody>
                    <a:bodyPr/>
                    <a:lstStyle/>
                    <a:p>
                      <a:r>
                        <a:rPr lang="en-US" dirty="0"/>
                        <a:t>0</a:t>
                      </a:r>
                    </a:p>
                  </a:txBody>
                  <a:tcPr/>
                </a:tc>
                <a:extLst>
                  <a:ext uri="{0D108BD9-81ED-4DB2-BD59-A6C34878D82A}">
                    <a16:rowId xmlns:a16="http://schemas.microsoft.com/office/drawing/2014/main" val="158597040"/>
                  </a:ext>
                </a:extLst>
              </a:tr>
              <a:tr h="370840">
                <a:tc>
                  <a:txBody>
                    <a:bodyPr/>
                    <a:lstStyle/>
                    <a:p>
                      <a:r>
                        <a:rPr lang="en-US" dirty="0"/>
                        <a:t>Host (binary)</a:t>
                      </a:r>
                    </a:p>
                  </a:txBody>
                  <a:tcPr/>
                </a:tc>
                <a:tc>
                  <a:txBody>
                    <a:bodyPr/>
                    <a:lstStyle/>
                    <a:p>
                      <a:r>
                        <a:rPr lang="en-US" dirty="0"/>
                        <a:t>0000 0000</a:t>
                      </a:r>
                    </a:p>
                  </a:txBody>
                  <a:tcPr/>
                </a:tc>
                <a:tc>
                  <a:txBody>
                    <a:bodyPr/>
                    <a:lstStyle/>
                    <a:p>
                      <a:r>
                        <a:rPr lang="en-US" dirty="0"/>
                        <a:t>0000 0000</a:t>
                      </a:r>
                    </a:p>
                  </a:txBody>
                  <a:tcPr/>
                </a:tc>
                <a:tc>
                  <a:txBody>
                    <a:bodyPr/>
                    <a:lstStyle/>
                    <a:p>
                      <a:r>
                        <a:rPr lang="en-US" dirty="0"/>
                        <a:t>0000 0111</a:t>
                      </a:r>
                    </a:p>
                  </a:txBody>
                  <a:tcPr/>
                </a:tc>
                <a:tc>
                  <a:txBody>
                    <a:bodyPr/>
                    <a:lstStyle/>
                    <a:p>
                      <a:r>
                        <a:rPr lang="en-US" dirty="0"/>
                        <a:t>0010 0011</a:t>
                      </a:r>
                    </a:p>
                  </a:txBody>
                  <a:tcPr/>
                </a:tc>
                <a:extLst>
                  <a:ext uri="{0D108BD9-81ED-4DB2-BD59-A6C34878D82A}">
                    <a16:rowId xmlns:a16="http://schemas.microsoft.com/office/drawing/2014/main" val="265414627"/>
                  </a:ext>
                </a:extLst>
              </a:tr>
              <a:tr h="370840">
                <a:tc>
                  <a:txBody>
                    <a:bodyPr/>
                    <a:lstStyle/>
                    <a:p>
                      <a:r>
                        <a:rPr lang="en-US" dirty="0"/>
                        <a:t>Host (decimal)</a:t>
                      </a:r>
                    </a:p>
                  </a:txBody>
                  <a:tcPr/>
                </a:tc>
                <a:tc>
                  <a:txBody>
                    <a:bodyPr/>
                    <a:lstStyle/>
                    <a:p>
                      <a:r>
                        <a:rPr lang="en-US" dirty="0"/>
                        <a:t>0</a:t>
                      </a:r>
                    </a:p>
                  </a:txBody>
                  <a:tcPr/>
                </a:tc>
                <a:tc>
                  <a:txBody>
                    <a:bodyPr/>
                    <a:lstStyle/>
                    <a:p>
                      <a:r>
                        <a:rPr lang="en-US" dirty="0"/>
                        <a:t>0</a:t>
                      </a:r>
                    </a:p>
                  </a:txBody>
                  <a:tcPr/>
                </a:tc>
                <a:tc>
                  <a:txBody>
                    <a:bodyPr/>
                    <a:lstStyle/>
                    <a:p>
                      <a:r>
                        <a:rPr lang="en-US" dirty="0"/>
                        <a:t>7</a:t>
                      </a:r>
                    </a:p>
                  </a:txBody>
                  <a:tcPr/>
                </a:tc>
                <a:tc>
                  <a:txBody>
                    <a:bodyPr/>
                    <a:lstStyle/>
                    <a:p>
                      <a:r>
                        <a:rPr lang="en-US" dirty="0"/>
                        <a:t>35</a:t>
                      </a:r>
                    </a:p>
                  </a:txBody>
                  <a:tcPr/>
                </a:tc>
                <a:extLst>
                  <a:ext uri="{0D108BD9-81ED-4DB2-BD59-A6C34878D82A}">
                    <a16:rowId xmlns:a16="http://schemas.microsoft.com/office/drawing/2014/main" val="3875573134"/>
                  </a:ext>
                </a:extLst>
              </a:tr>
            </a:tbl>
          </a:graphicData>
        </a:graphic>
      </p:graphicFrame>
    </p:spTree>
    <p:extLst>
      <p:ext uri="{BB962C8B-B14F-4D97-AF65-F5344CB8AC3E}">
        <p14:creationId xmlns:p14="http://schemas.microsoft.com/office/powerpoint/2010/main" val="352901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56AC-45DB-71B9-FF93-05A7B1126322}"/>
              </a:ext>
            </a:extLst>
          </p:cNvPr>
          <p:cNvSpPr>
            <a:spLocks noGrp="1"/>
          </p:cNvSpPr>
          <p:nvPr>
            <p:ph type="title"/>
          </p:nvPr>
        </p:nvSpPr>
        <p:spPr/>
        <p:txBody>
          <a:bodyPr/>
          <a:lstStyle/>
          <a:p>
            <a:r>
              <a:rPr lang="en-US" dirty="0"/>
              <a:t>Other Useful Information (Part 1)</a:t>
            </a:r>
          </a:p>
        </p:txBody>
      </p:sp>
      <p:sp>
        <p:nvSpPr>
          <p:cNvPr id="3" name="Content Placeholder 2">
            <a:extLst>
              <a:ext uri="{FF2B5EF4-FFF2-40B4-BE49-F238E27FC236}">
                <a16:creationId xmlns:a16="http://schemas.microsoft.com/office/drawing/2014/main" id="{63D39080-7082-7904-4795-0E6BB840DCAA}"/>
              </a:ext>
            </a:extLst>
          </p:cNvPr>
          <p:cNvSpPr>
            <a:spLocks noGrp="1"/>
          </p:cNvSpPr>
          <p:nvPr>
            <p:ph idx="1"/>
          </p:nvPr>
        </p:nvSpPr>
        <p:spPr/>
        <p:txBody>
          <a:bodyPr>
            <a:normAutofit lnSpcReduction="10000"/>
          </a:bodyPr>
          <a:lstStyle/>
          <a:p>
            <a:pPr marL="228600" indent="-228240">
              <a:lnSpc>
                <a:spcPct val="90000"/>
              </a:lnSpc>
              <a:spcBef>
                <a:spcPts val="1001"/>
              </a:spcBef>
              <a:buClr>
                <a:srgbClr val="000000"/>
              </a:buClr>
              <a:buFont typeface="Arial"/>
              <a:buChar char="•"/>
            </a:pPr>
            <a:r>
              <a:rPr lang="en-AU" sz="2800" b="0" strike="noStrike" spc="-1" dirty="0">
                <a:solidFill>
                  <a:srgbClr val="000000"/>
                </a:solidFill>
                <a:latin typeface="Calibri"/>
              </a:rPr>
              <a:t>Network addressing uses </a:t>
            </a:r>
            <a:r>
              <a:rPr lang="en-AU" sz="2800" b="0" strike="noStrike" spc="-1" dirty="0">
                <a:solidFill>
                  <a:srgbClr val="000000"/>
                </a:solidFill>
                <a:highlight>
                  <a:srgbClr val="FFFF00"/>
                </a:highlight>
                <a:latin typeface="Calibri"/>
              </a:rPr>
              <a:t>Classless Inter-Domain Routing (CIDR)</a:t>
            </a:r>
          </a:p>
          <a:p>
            <a:pPr lvl="1" indent="-228240">
              <a:spcBef>
                <a:spcPts val="1001"/>
              </a:spcBef>
              <a:buClr>
                <a:srgbClr val="000000"/>
              </a:buClr>
              <a:buFont typeface="Arial"/>
              <a:buChar char="•"/>
            </a:pPr>
            <a:r>
              <a:rPr lang="en-AU" spc="-1" dirty="0">
                <a:solidFill>
                  <a:srgbClr val="000000"/>
                </a:solidFill>
                <a:latin typeface="Calibri"/>
              </a:rPr>
              <a:t>Use the subnet mask to determine the network you’re on</a:t>
            </a:r>
          </a:p>
          <a:p>
            <a:pPr lvl="1" indent="-228240">
              <a:spcBef>
                <a:spcPts val="1001"/>
              </a:spcBef>
              <a:buClr>
                <a:srgbClr val="000000"/>
              </a:buClr>
              <a:buFont typeface="Arial"/>
              <a:buChar char="•"/>
            </a:pPr>
            <a:r>
              <a:rPr lang="en-AU" spc="-1" dirty="0">
                <a:solidFill>
                  <a:srgbClr val="000000"/>
                </a:solidFill>
                <a:latin typeface="Calibri"/>
              </a:rPr>
              <a:t>Might see subnet masks expressed as /24, /16, etc.</a:t>
            </a:r>
          </a:p>
          <a:p>
            <a:pPr lvl="2" indent="-228240">
              <a:spcBef>
                <a:spcPts val="1001"/>
              </a:spcBef>
              <a:buClr>
                <a:srgbClr val="000000"/>
              </a:buClr>
              <a:buFont typeface="Arial"/>
              <a:buChar char="•"/>
            </a:pPr>
            <a:r>
              <a:rPr lang="en-AU" b="0" strike="noStrike" spc="-1" dirty="0">
                <a:solidFill>
                  <a:srgbClr val="000000"/>
                </a:solidFill>
                <a:highlight>
                  <a:srgbClr val="FFFF00"/>
                </a:highlight>
                <a:latin typeface="Calibri"/>
              </a:rPr>
              <a:t>/24 == 255.255.255.0</a:t>
            </a:r>
          </a:p>
          <a:p>
            <a:pPr lvl="2" indent="-228240">
              <a:spcBef>
                <a:spcPts val="1001"/>
              </a:spcBef>
              <a:buClr>
                <a:srgbClr val="000000"/>
              </a:buClr>
              <a:buFont typeface="Arial"/>
              <a:buChar char="•"/>
            </a:pPr>
            <a:r>
              <a:rPr lang="en-AU" b="0" strike="noStrike" spc="-1" dirty="0">
                <a:solidFill>
                  <a:srgbClr val="000000"/>
                </a:solidFill>
                <a:highlight>
                  <a:srgbClr val="FFFF00"/>
                </a:highlight>
                <a:latin typeface="Calibri"/>
              </a:rPr>
              <a:t>/16 == 255.255.0.0</a:t>
            </a:r>
          </a:p>
          <a:p>
            <a:pPr lvl="2" indent="-228240">
              <a:spcBef>
                <a:spcPts val="1001"/>
              </a:spcBef>
              <a:buClr>
                <a:srgbClr val="000000"/>
              </a:buClr>
              <a:buFont typeface="Arial"/>
              <a:buChar char="•"/>
            </a:pPr>
            <a:r>
              <a:rPr lang="en-AU" spc="-1" dirty="0">
                <a:solidFill>
                  <a:srgbClr val="000000"/>
                </a:solidFill>
                <a:highlight>
                  <a:srgbClr val="FFFF00"/>
                </a:highlight>
                <a:latin typeface="Calibri"/>
              </a:rPr>
              <a:t>/8   == 255.0.0.0</a:t>
            </a:r>
            <a:endParaRPr lang="en-US" b="0" strike="noStrike" spc="-1" dirty="0">
              <a:solidFill>
                <a:srgbClr val="000000"/>
              </a:solidFill>
              <a:highlight>
                <a:srgbClr val="FFFF00"/>
              </a:highlight>
              <a:latin typeface="Calibri"/>
            </a:endParaRPr>
          </a:p>
          <a:p>
            <a:pPr marL="228600" indent="-228240">
              <a:lnSpc>
                <a:spcPct val="90000"/>
              </a:lnSpc>
              <a:spcBef>
                <a:spcPts val="1001"/>
              </a:spcBef>
              <a:buClr>
                <a:srgbClr val="000000"/>
              </a:buClr>
              <a:buFont typeface="Arial"/>
              <a:buChar char="•"/>
            </a:pPr>
            <a:endParaRPr lang="en-AU" sz="2800" b="0" strike="noStrike" spc="-1" dirty="0">
              <a:solidFill>
                <a:srgbClr val="000000"/>
              </a:solidFill>
              <a:latin typeface="Calibri"/>
            </a:endParaRPr>
          </a:p>
          <a:p>
            <a:pPr marL="228600" indent="-228240">
              <a:lnSpc>
                <a:spcPct val="90000"/>
              </a:lnSpc>
              <a:spcBef>
                <a:spcPts val="1001"/>
              </a:spcBef>
              <a:buClr>
                <a:srgbClr val="000000"/>
              </a:buClr>
              <a:buFont typeface="Arial"/>
              <a:buChar char="•"/>
            </a:pPr>
            <a:r>
              <a:rPr lang="en-AU" sz="2800" b="0" strike="noStrike" spc="-1" dirty="0">
                <a:solidFill>
                  <a:srgbClr val="000000"/>
                </a:solidFill>
                <a:latin typeface="Calibri"/>
              </a:rPr>
              <a:t>Special addresses</a:t>
            </a:r>
          </a:p>
          <a:p>
            <a:pPr lvl="1" indent="-228240">
              <a:spcBef>
                <a:spcPts val="1001"/>
              </a:spcBef>
              <a:buClr>
                <a:srgbClr val="000000"/>
              </a:buClr>
              <a:buFont typeface="Arial"/>
              <a:buChar char="•"/>
            </a:pPr>
            <a:r>
              <a:rPr lang="en-AU" spc="-1" dirty="0">
                <a:solidFill>
                  <a:srgbClr val="000000"/>
                </a:solidFill>
                <a:latin typeface="Calibri"/>
              </a:rPr>
              <a:t>First address (</a:t>
            </a:r>
            <a:r>
              <a:rPr lang="en-AU" spc="-1" dirty="0">
                <a:solidFill>
                  <a:srgbClr val="000000"/>
                </a:solidFill>
                <a:highlight>
                  <a:srgbClr val="FFFF00"/>
                </a:highlight>
                <a:latin typeface="Calibri"/>
              </a:rPr>
              <a:t>host is all zeroes): Network address</a:t>
            </a:r>
          </a:p>
          <a:p>
            <a:pPr lvl="2" indent="-228240">
              <a:spcBef>
                <a:spcPts val="1001"/>
              </a:spcBef>
              <a:buClr>
                <a:srgbClr val="000000"/>
              </a:buClr>
              <a:buFont typeface="Arial"/>
              <a:buChar char="•"/>
            </a:pPr>
            <a:r>
              <a:rPr lang="en-AU" spc="-1" dirty="0">
                <a:solidFill>
                  <a:srgbClr val="000000"/>
                </a:solidFill>
                <a:latin typeface="Calibri"/>
              </a:rPr>
              <a:t>Not used for anything except us humans</a:t>
            </a:r>
          </a:p>
          <a:p>
            <a:pPr lvl="1" indent="-228240">
              <a:spcBef>
                <a:spcPts val="1001"/>
              </a:spcBef>
              <a:buClr>
                <a:srgbClr val="000000"/>
              </a:buClr>
              <a:buFont typeface="Arial"/>
              <a:buChar char="•"/>
            </a:pPr>
            <a:r>
              <a:rPr lang="en-AU" b="0" strike="noStrike" spc="-1" dirty="0">
                <a:solidFill>
                  <a:srgbClr val="000000"/>
                </a:solidFill>
                <a:latin typeface="Calibri"/>
              </a:rPr>
              <a:t>Last address (</a:t>
            </a:r>
            <a:r>
              <a:rPr lang="en-AU" b="0" strike="noStrike" spc="-1" dirty="0">
                <a:solidFill>
                  <a:srgbClr val="000000"/>
                </a:solidFill>
                <a:highlight>
                  <a:srgbClr val="FFFF00"/>
                </a:highlight>
                <a:latin typeface="Calibri"/>
              </a:rPr>
              <a:t>host is all ones): Broadcast address</a:t>
            </a:r>
          </a:p>
          <a:p>
            <a:pPr lvl="2" indent="-228240">
              <a:spcBef>
                <a:spcPts val="1001"/>
              </a:spcBef>
              <a:buClr>
                <a:srgbClr val="000000"/>
              </a:buClr>
              <a:buFont typeface="Arial"/>
              <a:buChar char="•"/>
            </a:pPr>
            <a:r>
              <a:rPr lang="en-AU" spc="-1" dirty="0">
                <a:solidFill>
                  <a:srgbClr val="000000"/>
                </a:solidFill>
                <a:latin typeface="Calibri"/>
              </a:rPr>
              <a:t>Used to send a packet to all hosts on the same network</a:t>
            </a:r>
            <a:endParaRPr lang="en-AU" b="0" strike="noStrike" spc="-1" dirty="0">
              <a:solidFill>
                <a:srgbClr val="000000"/>
              </a:solidFill>
              <a:latin typeface="Calibri"/>
            </a:endParaRPr>
          </a:p>
          <a:p>
            <a:pPr lvl="1" indent="-228240">
              <a:spcBef>
                <a:spcPts val="1001"/>
              </a:spcBef>
              <a:buClr>
                <a:srgbClr val="000000"/>
              </a:buClr>
              <a:buFont typeface="Arial"/>
              <a:buChar char="•"/>
            </a:pPr>
            <a:endParaRPr lang="en-AU" b="0" strike="noStrike" spc="-1" dirty="0">
              <a:solidFill>
                <a:srgbClr val="000000"/>
              </a:solidFill>
              <a:latin typeface="Calibri"/>
            </a:endParaRPr>
          </a:p>
        </p:txBody>
      </p:sp>
      <p:sp>
        <p:nvSpPr>
          <p:cNvPr id="6" name="Slide Number Placeholder 5">
            <a:extLst>
              <a:ext uri="{FF2B5EF4-FFF2-40B4-BE49-F238E27FC236}">
                <a16:creationId xmlns:a16="http://schemas.microsoft.com/office/drawing/2014/main" id="{DD48972F-4264-E197-BB81-960A13F6E438}"/>
              </a:ext>
            </a:extLst>
          </p:cNvPr>
          <p:cNvSpPr>
            <a:spLocks noGrp="1"/>
          </p:cNvSpPr>
          <p:nvPr>
            <p:ph type="sldNum" sz="quarter" idx="12"/>
          </p:nvPr>
        </p:nvSpPr>
        <p:spPr/>
        <p:txBody>
          <a:bodyPr/>
          <a:lstStyle/>
          <a:p>
            <a:fld id="{1FB46938-7C90-1E4B-B134-0691F01D1D1F}" type="slidenum">
              <a:rPr lang="en-US" smtClean="0"/>
              <a:t>17</a:t>
            </a:fld>
            <a:endParaRPr lang="en-US"/>
          </a:p>
        </p:txBody>
      </p:sp>
    </p:spTree>
    <p:extLst>
      <p:ext uri="{BB962C8B-B14F-4D97-AF65-F5344CB8AC3E}">
        <p14:creationId xmlns:p14="http://schemas.microsoft.com/office/powerpoint/2010/main" val="108773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EEE7-A446-1A84-44AC-DC225426CAB5}"/>
              </a:ext>
            </a:extLst>
          </p:cNvPr>
          <p:cNvSpPr>
            <a:spLocks noGrp="1"/>
          </p:cNvSpPr>
          <p:nvPr>
            <p:ph type="title"/>
          </p:nvPr>
        </p:nvSpPr>
        <p:spPr/>
        <p:txBody>
          <a:bodyPr/>
          <a:lstStyle/>
          <a:p>
            <a:r>
              <a:rPr lang="en-US" dirty="0"/>
              <a:t>Other Useful Information (Part 2)</a:t>
            </a:r>
          </a:p>
        </p:txBody>
      </p:sp>
      <p:sp>
        <p:nvSpPr>
          <p:cNvPr id="3" name="Content Placeholder 2">
            <a:extLst>
              <a:ext uri="{FF2B5EF4-FFF2-40B4-BE49-F238E27FC236}">
                <a16:creationId xmlns:a16="http://schemas.microsoft.com/office/drawing/2014/main" id="{25FDD234-501F-4773-A0D2-0DCABFD93774}"/>
              </a:ext>
            </a:extLst>
          </p:cNvPr>
          <p:cNvSpPr>
            <a:spLocks noGrp="1"/>
          </p:cNvSpPr>
          <p:nvPr>
            <p:ph idx="1"/>
          </p:nvPr>
        </p:nvSpPr>
        <p:spPr/>
        <p:txBody>
          <a:bodyPr/>
          <a:lstStyle/>
          <a:p>
            <a:r>
              <a:rPr lang="en-US" dirty="0"/>
              <a:t>Use CIDR to set up your network</a:t>
            </a:r>
          </a:p>
          <a:p>
            <a:endParaRPr lang="en-US" dirty="0"/>
          </a:p>
          <a:p>
            <a:r>
              <a:rPr lang="en-US" dirty="0"/>
              <a:t>You’re allocated 172.16.0.0/16 (255.255.0.0)</a:t>
            </a:r>
          </a:p>
          <a:p>
            <a:pPr lvl="1"/>
            <a:r>
              <a:rPr lang="en-US" dirty="0"/>
              <a:t>One large network</a:t>
            </a:r>
          </a:p>
          <a:p>
            <a:pPr lvl="1"/>
            <a:r>
              <a:rPr lang="en-US" dirty="0"/>
              <a:t>65,534 possible addresses for hosts</a:t>
            </a:r>
          </a:p>
          <a:p>
            <a:pPr lvl="1"/>
            <a:r>
              <a:rPr lang="en-US" dirty="0"/>
              <a:t>Wasteful</a:t>
            </a:r>
          </a:p>
          <a:p>
            <a:endParaRPr lang="en-US" dirty="0"/>
          </a:p>
          <a:p>
            <a:r>
              <a:rPr lang="en-US" dirty="0"/>
              <a:t>Instead, why not use /24 (255.255.255.0)</a:t>
            </a:r>
          </a:p>
          <a:p>
            <a:pPr lvl="1"/>
            <a:r>
              <a:rPr lang="en-US" dirty="0"/>
              <a:t>Address space is 172.16.</a:t>
            </a:r>
            <a:r>
              <a:rPr lang="en-US" i="1" dirty="0"/>
              <a:t>subnet</a:t>
            </a:r>
            <a:r>
              <a:rPr lang="en-US" dirty="0"/>
              <a:t>.</a:t>
            </a:r>
            <a:r>
              <a:rPr lang="en-US" i="1" dirty="0"/>
              <a:t>host</a:t>
            </a:r>
          </a:p>
          <a:p>
            <a:pPr lvl="1"/>
            <a:r>
              <a:rPr lang="en-US" dirty="0"/>
              <a:t>256 networks</a:t>
            </a:r>
          </a:p>
          <a:p>
            <a:pPr lvl="1"/>
            <a:r>
              <a:rPr lang="en-US" dirty="0"/>
              <a:t>Each with 254 hosts</a:t>
            </a:r>
          </a:p>
        </p:txBody>
      </p:sp>
      <p:sp>
        <p:nvSpPr>
          <p:cNvPr id="4" name="Slide Number Placeholder 3">
            <a:extLst>
              <a:ext uri="{FF2B5EF4-FFF2-40B4-BE49-F238E27FC236}">
                <a16:creationId xmlns:a16="http://schemas.microsoft.com/office/drawing/2014/main" id="{267C1CA1-D161-7B50-D717-E82A107E9F99}"/>
              </a:ext>
            </a:extLst>
          </p:cNvPr>
          <p:cNvSpPr>
            <a:spLocks noGrp="1"/>
          </p:cNvSpPr>
          <p:nvPr>
            <p:ph type="sldNum" sz="quarter" idx="12"/>
          </p:nvPr>
        </p:nvSpPr>
        <p:spPr/>
        <p:txBody>
          <a:bodyPr/>
          <a:lstStyle/>
          <a:p>
            <a:fld id="{1FB46938-7C90-1E4B-B134-0691F01D1D1F}" type="slidenum">
              <a:rPr lang="en-US" smtClean="0"/>
              <a:t>18</a:t>
            </a:fld>
            <a:endParaRPr lang="en-US"/>
          </a:p>
        </p:txBody>
      </p:sp>
    </p:spTree>
    <p:extLst>
      <p:ext uri="{BB962C8B-B14F-4D97-AF65-F5344CB8AC3E}">
        <p14:creationId xmlns:p14="http://schemas.microsoft.com/office/powerpoint/2010/main" val="100011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par>
                          <p:cTn id="16" fill="hold">
                            <p:stCondLst>
                              <p:cond delay="500"/>
                            </p:stCondLst>
                            <p:childTnLst>
                              <p:par>
                                <p:cTn id="17" presetID="10" presetClass="entr" presetSubtype="0" fill="hold" nodeType="afterEffect">
                                  <p:stCondLst>
                                    <p:cond delay="50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par>
                          <p:cTn id="30" fill="hold">
                            <p:stCondLst>
                              <p:cond delay="500"/>
                            </p:stCondLst>
                            <p:childTnLst>
                              <p:par>
                                <p:cTn id="31" presetID="10" presetClass="entr" presetSubtype="0" fill="hold" nodeType="afterEffect">
                                  <p:stCondLst>
                                    <p:cond delay="100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par>
                          <p:cTn id="34" fill="hold">
                            <p:stCondLst>
                              <p:cond delay="2000"/>
                            </p:stCondLst>
                            <p:childTnLst>
                              <p:par>
                                <p:cTn id="35" presetID="10" presetClass="entr" presetSubtype="0" fill="hold" nodeType="afterEffect">
                                  <p:stCondLst>
                                    <p:cond delay="100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60FB55-82C4-4B85-EDCE-A3B645B8E4BC}"/>
              </a:ext>
            </a:extLst>
          </p:cNvPr>
          <p:cNvSpPr>
            <a:spLocks noGrp="1"/>
          </p:cNvSpPr>
          <p:nvPr>
            <p:ph type="title"/>
          </p:nvPr>
        </p:nvSpPr>
        <p:spPr/>
        <p:txBody>
          <a:bodyPr/>
          <a:lstStyle/>
          <a:p>
            <a:r>
              <a:rPr lang="en-US" dirty="0"/>
              <a:t>Classless Inter-Domain Routing (CIDR)</a:t>
            </a:r>
          </a:p>
        </p:txBody>
      </p:sp>
      <p:graphicFrame>
        <p:nvGraphicFramePr>
          <p:cNvPr id="7" name="Table 3">
            <a:extLst>
              <a:ext uri="{FF2B5EF4-FFF2-40B4-BE49-F238E27FC236}">
                <a16:creationId xmlns:a16="http://schemas.microsoft.com/office/drawing/2014/main" id="{58515E0E-AA37-32FE-6C6B-517CA72629C0}"/>
              </a:ext>
            </a:extLst>
          </p:cNvPr>
          <p:cNvGraphicFramePr/>
          <p:nvPr>
            <p:extLst>
              <p:ext uri="{D42A27DB-BD31-4B8C-83A1-F6EECF244321}">
                <p14:modId xmlns:p14="http://schemas.microsoft.com/office/powerpoint/2010/main" val="387236239"/>
              </p:ext>
            </p:extLst>
          </p:nvPr>
        </p:nvGraphicFramePr>
        <p:xfrm>
          <a:off x="2279460" y="1109824"/>
          <a:ext cx="7633080" cy="5610600"/>
        </p:xfrm>
        <a:graphic>
          <a:graphicData uri="http://schemas.openxmlformats.org/drawingml/2006/table">
            <a:tbl>
              <a:tblPr/>
              <a:tblGrid>
                <a:gridCol w="1813320">
                  <a:extLst>
                    <a:ext uri="{9D8B030D-6E8A-4147-A177-3AD203B41FA5}">
                      <a16:colId xmlns:a16="http://schemas.microsoft.com/office/drawing/2014/main" val="20000"/>
                    </a:ext>
                  </a:extLst>
                </a:gridCol>
                <a:gridCol w="1232640">
                  <a:extLst>
                    <a:ext uri="{9D8B030D-6E8A-4147-A177-3AD203B41FA5}">
                      <a16:colId xmlns:a16="http://schemas.microsoft.com/office/drawing/2014/main" val="20001"/>
                    </a:ext>
                  </a:extLst>
                </a:gridCol>
                <a:gridCol w="1386720">
                  <a:extLst>
                    <a:ext uri="{9D8B030D-6E8A-4147-A177-3AD203B41FA5}">
                      <a16:colId xmlns:a16="http://schemas.microsoft.com/office/drawing/2014/main" val="20002"/>
                    </a:ext>
                  </a:extLst>
                </a:gridCol>
                <a:gridCol w="1256400">
                  <a:extLst>
                    <a:ext uri="{9D8B030D-6E8A-4147-A177-3AD203B41FA5}">
                      <a16:colId xmlns:a16="http://schemas.microsoft.com/office/drawing/2014/main" val="20003"/>
                    </a:ext>
                  </a:extLst>
                </a:gridCol>
                <a:gridCol w="1944000">
                  <a:extLst>
                    <a:ext uri="{9D8B030D-6E8A-4147-A177-3AD203B41FA5}">
                      <a16:colId xmlns:a16="http://schemas.microsoft.com/office/drawing/2014/main" val="20004"/>
                    </a:ext>
                  </a:extLst>
                </a:gridCol>
              </a:tblGrid>
              <a:tr h="254880">
                <a:tc>
                  <a:txBody>
                    <a:bodyPr/>
                    <a:lstStyle/>
                    <a:p>
                      <a:pPr>
                        <a:lnSpc>
                          <a:spcPts val="1199"/>
                        </a:lnSpc>
                        <a:spcAft>
                          <a:spcPts val="1199"/>
                        </a:spcAft>
                      </a:pPr>
                      <a:r>
                        <a:rPr lang="en-GB" sz="1050" b="0" strike="noStrike" spc="-1">
                          <a:solidFill>
                            <a:srgbClr val="000000"/>
                          </a:solidFill>
                          <a:latin typeface="Calibri"/>
                        </a:rPr>
                        <a:t>Addresses</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bits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prefix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class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Subnet Mask</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0"/>
                  </a:ext>
                </a:extLst>
              </a:tr>
              <a:tr h="254880">
                <a:tc>
                  <a:txBody>
                    <a:bodyPr/>
                    <a:lstStyle/>
                    <a:p>
                      <a:pPr>
                        <a:lnSpc>
                          <a:spcPts val="1199"/>
                        </a:lnSpc>
                        <a:spcAft>
                          <a:spcPts val="1199"/>
                        </a:spcAft>
                      </a:pPr>
                      <a:r>
                        <a:rPr lang="en-GB" sz="1050" b="0" strike="noStrike" spc="-1">
                          <a:solidFill>
                            <a:srgbClr val="000000"/>
                          </a:solidFill>
                          <a:latin typeface="Calibri"/>
                        </a:rPr>
                        <a:t>1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/32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255.255.255.255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1"/>
                  </a:ext>
                </a:extLst>
              </a:tr>
              <a:tr h="254880">
                <a:tc>
                  <a:txBody>
                    <a:bodyPr/>
                    <a:lstStyle/>
                    <a:p>
                      <a:pPr>
                        <a:lnSpc>
                          <a:spcPts val="1199"/>
                        </a:lnSpc>
                        <a:spcAft>
                          <a:spcPts val="1199"/>
                        </a:spcAft>
                      </a:pPr>
                      <a:r>
                        <a:rPr lang="en-GB" sz="1050" b="0" strike="noStrike" spc="-1">
                          <a:solidFill>
                            <a:srgbClr val="000000"/>
                          </a:solidFill>
                          <a:latin typeface="Calibri"/>
                        </a:rPr>
                        <a:t>2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/31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255.255.255.254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2"/>
                  </a:ext>
                </a:extLst>
              </a:tr>
              <a:tr h="254880">
                <a:tc>
                  <a:txBody>
                    <a:bodyPr/>
                    <a:lstStyle/>
                    <a:p>
                      <a:pPr>
                        <a:lnSpc>
                          <a:spcPts val="1199"/>
                        </a:lnSpc>
                        <a:spcAft>
                          <a:spcPts val="1199"/>
                        </a:spcAft>
                      </a:pPr>
                      <a:r>
                        <a:rPr lang="en-GB" sz="1050" b="0" strike="noStrike" spc="-1">
                          <a:solidFill>
                            <a:srgbClr val="000000"/>
                          </a:solidFill>
                          <a:latin typeface="Calibri"/>
                        </a:rPr>
                        <a:t>4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/30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255.255.255.252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3"/>
                  </a:ext>
                </a:extLst>
              </a:tr>
              <a:tr h="254880">
                <a:tc>
                  <a:txBody>
                    <a:bodyPr/>
                    <a:lstStyle/>
                    <a:p>
                      <a:pPr>
                        <a:lnSpc>
                          <a:spcPts val="1199"/>
                        </a:lnSpc>
                        <a:spcAft>
                          <a:spcPts val="1199"/>
                        </a:spcAft>
                      </a:pPr>
                      <a:r>
                        <a:rPr lang="en-GB" sz="1050" b="0" strike="noStrike" spc="-1">
                          <a:solidFill>
                            <a:srgbClr val="000000"/>
                          </a:solidFill>
                          <a:latin typeface="Calibri"/>
                        </a:rPr>
                        <a:t>8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3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/29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255.255.255.248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4"/>
                  </a:ext>
                </a:extLst>
              </a:tr>
              <a:tr h="254880">
                <a:tc>
                  <a:txBody>
                    <a:bodyPr/>
                    <a:lstStyle/>
                    <a:p>
                      <a:pPr>
                        <a:lnSpc>
                          <a:spcPts val="1199"/>
                        </a:lnSpc>
                        <a:spcAft>
                          <a:spcPts val="1199"/>
                        </a:spcAft>
                      </a:pPr>
                      <a:r>
                        <a:rPr lang="en-GB" sz="1050" b="0" strike="noStrike" spc="-1">
                          <a:solidFill>
                            <a:srgbClr val="000000"/>
                          </a:solidFill>
                          <a:latin typeface="Calibri"/>
                        </a:rPr>
                        <a:t>16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4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/28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255.255.255.240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5"/>
                  </a:ext>
                </a:extLst>
              </a:tr>
              <a:tr h="254880">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6"/>
                  </a:ext>
                </a:extLst>
              </a:tr>
              <a:tr h="254880">
                <a:tc>
                  <a:txBody>
                    <a:bodyPr/>
                    <a:lstStyle/>
                    <a:p>
                      <a:pPr>
                        <a:lnSpc>
                          <a:spcPts val="1199"/>
                        </a:lnSpc>
                        <a:spcAft>
                          <a:spcPts val="1199"/>
                        </a:spcAft>
                      </a:pPr>
                      <a:r>
                        <a:rPr lang="en-GB" sz="1050" b="0" strike="noStrike" spc="-1">
                          <a:solidFill>
                            <a:srgbClr val="000000"/>
                          </a:solidFill>
                          <a:latin typeface="Calibri"/>
                        </a:rPr>
                        <a:t>512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9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/23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2C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255.255.254.0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7"/>
                  </a:ext>
                </a:extLst>
              </a:tr>
              <a:tr h="254880">
                <a:tc>
                  <a:txBody>
                    <a:bodyPr/>
                    <a:lstStyle/>
                    <a:p>
                      <a:pPr>
                        <a:lnSpc>
                          <a:spcPts val="1199"/>
                        </a:lnSpc>
                        <a:spcAft>
                          <a:spcPts val="1199"/>
                        </a:spcAft>
                      </a:pPr>
                      <a:r>
                        <a:rPr lang="en-GB" sz="1050" b="0" strike="noStrike" spc="-1">
                          <a:solidFill>
                            <a:srgbClr val="000000"/>
                          </a:solidFill>
                          <a:latin typeface="Calibri"/>
                        </a:rPr>
                        <a:t>1K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/22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4C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255.255.252.0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8"/>
                  </a:ext>
                </a:extLst>
              </a:tr>
              <a:tr h="254880">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9"/>
                  </a:ext>
                </a:extLst>
              </a:tr>
              <a:tr h="254880">
                <a:tc>
                  <a:txBody>
                    <a:bodyPr/>
                    <a:lstStyle/>
                    <a:p>
                      <a:pPr>
                        <a:lnSpc>
                          <a:spcPts val="1199"/>
                        </a:lnSpc>
                        <a:spcAft>
                          <a:spcPts val="1199"/>
                        </a:spcAft>
                      </a:pPr>
                      <a:r>
                        <a:rPr lang="en-GB" sz="1050" b="0" strike="noStrike" spc="-1">
                          <a:solidFill>
                            <a:srgbClr val="000000"/>
                          </a:solidFill>
                          <a:latin typeface="Calibri"/>
                        </a:rPr>
                        <a:t>64K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16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/16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1B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255.255.0.0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10"/>
                  </a:ext>
                </a:extLst>
              </a:tr>
              <a:tr h="254880">
                <a:tc>
                  <a:txBody>
                    <a:bodyPr/>
                    <a:lstStyle/>
                    <a:p>
                      <a:pPr>
                        <a:lnSpc>
                          <a:spcPts val="1199"/>
                        </a:lnSpc>
                        <a:spcAft>
                          <a:spcPts val="1199"/>
                        </a:spcAft>
                      </a:pPr>
                      <a:r>
                        <a:rPr lang="en-GB" sz="1050" b="0" strike="noStrike" spc="-1">
                          <a:solidFill>
                            <a:srgbClr val="000000"/>
                          </a:solidFill>
                          <a:latin typeface="Calibri"/>
                        </a:rPr>
                        <a:t>128K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17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/15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2B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255.254.0.0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11"/>
                  </a:ext>
                </a:extLst>
              </a:tr>
              <a:tr h="254880">
                <a:tc>
                  <a:txBody>
                    <a:bodyPr/>
                    <a:lstStyle/>
                    <a:p>
                      <a:pPr>
                        <a:lnSpc>
                          <a:spcPts val="1199"/>
                        </a:lnSpc>
                        <a:spcAft>
                          <a:spcPts val="1199"/>
                        </a:spcAft>
                      </a:pPr>
                      <a:r>
                        <a:rPr lang="en-GB" sz="1050" b="0" strike="noStrike" spc="-1">
                          <a:solidFill>
                            <a:srgbClr val="000000"/>
                          </a:solidFill>
                          <a:latin typeface="Calibri"/>
                        </a:rPr>
                        <a:t>256K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18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/14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4B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255.252.0.0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12"/>
                  </a:ext>
                </a:extLst>
              </a:tr>
              <a:tr h="254880">
                <a:tc>
                  <a:txBody>
                    <a:bodyPr/>
                    <a:lstStyle/>
                    <a:p>
                      <a:pPr>
                        <a:lnSpc>
                          <a:spcPts val="1199"/>
                        </a:lnSpc>
                        <a:spcAft>
                          <a:spcPts val="1199"/>
                        </a:spcAft>
                      </a:pPr>
                      <a:r>
                        <a:rPr lang="en-GB" sz="1050" b="0" strike="noStrike" spc="-1">
                          <a:solidFill>
                            <a:srgbClr val="000000"/>
                          </a:solidFill>
                          <a:latin typeface="Calibri"/>
                        </a:rPr>
                        <a:t>512K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19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/13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8B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255.248.0.0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13"/>
                  </a:ext>
                </a:extLst>
              </a:tr>
              <a:tr h="254880">
                <a:tc>
                  <a:txBody>
                    <a:bodyPr/>
                    <a:lstStyle/>
                    <a:p>
                      <a:pPr>
                        <a:lnSpc>
                          <a:spcPts val="1199"/>
                        </a:lnSpc>
                        <a:spcAft>
                          <a:spcPts val="1199"/>
                        </a:spcAft>
                      </a:pPr>
                      <a:r>
                        <a:rPr lang="en-GB" sz="1050" b="0" strike="noStrike" spc="-1">
                          <a:solidFill>
                            <a:srgbClr val="000000"/>
                          </a:solidFill>
                          <a:latin typeface="Calibri"/>
                        </a:rPr>
                        <a:t>1M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/12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16B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255.240.0.0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14"/>
                  </a:ext>
                </a:extLst>
              </a:tr>
              <a:tr h="254880">
                <a:tc>
                  <a:txBody>
                    <a:bodyPr/>
                    <a:lstStyle/>
                    <a:p>
                      <a:pPr>
                        <a:lnSpc>
                          <a:spcPts val="1199"/>
                        </a:lnSpc>
                        <a:spcAft>
                          <a:spcPts val="1199"/>
                        </a:spcAft>
                      </a:pPr>
                      <a:r>
                        <a:rPr lang="en-GB" sz="1050" b="0" strike="noStrike" spc="-1" dirty="0">
                          <a:solidFill>
                            <a:srgbClr val="000000"/>
                          </a:solidFill>
                          <a:latin typeface="Calibri"/>
                        </a:rPr>
                        <a:t>2M </a:t>
                      </a:r>
                      <a:endParaRPr lang="en-AU" sz="1050" b="0" strike="noStrike" spc="-1" dirty="0">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21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/11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32B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255.224.0.0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15"/>
                  </a:ext>
                </a:extLst>
              </a:tr>
              <a:tr h="254880">
                <a:tc>
                  <a:txBody>
                    <a:bodyPr/>
                    <a:lstStyle/>
                    <a:p>
                      <a:pPr>
                        <a:lnSpc>
                          <a:spcPts val="1199"/>
                        </a:lnSpc>
                        <a:spcAft>
                          <a:spcPts val="1199"/>
                        </a:spcAft>
                      </a:pPr>
                      <a:r>
                        <a:rPr lang="en-GB" sz="1050" b="0" strike="noStrike" spc="-1">
                          <a:solidFill>
                            <a:srgbClr val="000000"/>
                          </a:solidFill>
                          <a:latin typeface="Calibri"/>
                        </a:rPr>
                        <a:t>4M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22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64B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255.192.0.0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16"/>
                  </a:ext>
                </a:extLst>
              </a:tr>
              <a:tr h="254880">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17"/>
                  </a:ext>
                </a:extLst>
              </a:tr>
              <a:tr h="254880">
                <a:tc>
                  <a:txBody>
                    <a:bodyPr/>
                    <a:lstStyle/>
                    <a:p>
                      <a:pPr>
                        <a:lnSpc>
                          <a:spcPts val="1199"/>
                        </a:lnSpc>
                        <a:spcAft>
                          <a:spcPts val="1199"/>
                        </a:spcAft>
                      </a:pPr>
                      <a:r>
                        <a:rPr lang="en-GB" sz="1050" b="0" strike="noStrike" spc="-1">
                          <a:solidFill>
                            <a:srgbClr val="000000"/>
                          </a:solidFill>
                          <a:latin typeface="Calibri"/>
                        </a:rPr>
                        <a:t>128M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27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/5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8A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248.0.0.0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18"/>
                  </a:ext>
                </a:extLst>
              </a:tr>
              <a:tr h="254880">
                <a:tc>
                  <a:txBody>
                    <a:bodyPr/>
                    <a:lstStyle/>
                    <a:p>
                      <a:pPr>
                        <a:lnSpc>
                          <a:spcPts val="1199"/>
                        </a:lnSpc>
                        <a:spcAft>
                          <a:spcPts val="1199"/>
                        </a:spcAft>
                      </a:pPr>
                      <a:r>
                        <a:rPr lang="en-GB" sz="1050" b="0" strike="noStrike" spc="-1">
                          <a:solidFill>
                            <a:srgbClr val="000000"/>
                          </a:solidFill>
                          <a:latin typeface="Calibri"/>
                        </a:rPr>
                        <a:t>256M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28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/4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16A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240.0.0.0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19"/>
                  </a:ext>
                </a:extLst>
              </a:tr>
              <a:tr h="254880">
                <a:tc>
                  <a:txBody>
                    <a:bodyPr/>
                    <a:lstStyle/>
                    <a:p>
                      <a:pPr>
                        <a:lnSpc>
                          <a:spcPts val="1199"/>
                        </a:lnSpc>
                        <a:spcAft>
                          <a:spcPts val="1199"/>
                        </a:spcAft>
                      </a:pPr>
                      <a:r>
                        <a:rPr lang="en-GB" sz="1050" b="0" strike="noStrike" spc="-1">
                          <a:solidFill>
                            <a:srgbClr val="000000"/>
                          </a:solidFill>
                          <a:latin typeface="Calibri"/>
                        </a:rPr>
                        <a:t>512M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29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/3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32A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224.0.0.0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20"/>
                  </a:ext>
                </a:extLst>
              </a:tr>
              <a:tr h="258120">
                <a:tc>
                  <a:txBody>
                    <a:bodyPr/>
                    <a:lstStyle/>
                    <a:p>
                      <a:pPr>
                        <a:lnSpc>
                          <a:spcPts val="1199"/>
                        </a:lnSpc>
                        <a:spcAft>
                          <a:spcPts val="1199"/>
                        </a:spcAft>
                      </a:pPr>
                      <a:r>
                        <a:rPr lang="en-GB" sz="1050" b="0" strike="noStrike" spc="-1">
                          <a:solidFill>
                            <a:srgbClr val="000000"/>
                          </a:solidFill>
                          <a:latin typeface="Calibri"/>
                        </a:rPr>
                        <a:t>1024M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30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64A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dirty="0">
                          <a:solidFill>
                            <a:srgbClr val="000000"/>
                          </a:solidFill>
                          <a:latin typeface="Calibri"/>
                        </a:rPr>
                        <a:t>192.0.0.0 </a:t>
                      </a:r>
                      <a:endParaRPr lang="en-AU" sz="1050" b="0" strike="noStrike" spc="-1" dirty="0">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21"/>
                  </a:ext>
                </a:extLst>
              </a:tr>
            </a:tbl>
          </a:graphicData>
        </a:graphic>
      </p:graphicFrame>
      <p:sp>
        <p:nvSpPr>
          <p:cNvPr id="9" name="Slide Number Placeholder 8">
            <a:extLst>
              <a:ext uri="{FF2B5EF4-FFF2-40B4-BE49-F238E27FC236}">
                <a16:creationId xmlns:a16="http://schemas.microsoft.com/office/drawing/2014/main" id="{08B4DCF9-FC33-8FA7-CB8F-B187543B09EB}"/>
              </a:ext>
            </a:extLst>
          </p:cNvPr>
          <p:cNvSpPr>
            <a:spLocks noGrp="1"/>
          </p:cNvSpPr>
          <p:nvPr>
            <p:ph type="sldNum" sz="quarter" idx="12"/>
          </p:nvPr>
        </p:nvSpPr>
        <p:spPr/>
        <p:txBody>
          <a:bodyPr/>
          <a:lstStyle/>
          <a:p>
            <a:fld id="{1FB46938-7C90-1E4B-B134-0691F01D1D1F}" type="slidenum">
              <a:rPr lang="en-US" smtClean="0"/>
              <a:t>19</a:t>
            </a:fld>
            <a:endParaRPr lang="en-US"/>
          </a:p>
        </p:txBody>
      </p:sp>
    </p:spTree>
    <p:extLst>
      <p:ext uri="{BB962C8B-B14F-4D97-AF65-F5344CB8AC3E}">
        <p14:creationId xmlns:p14="http://schemas.microsoft.com/office/powerpoint/2010/main" val="3399682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129" name="Group 1"/>
          <p:cNvGrpSpPr/>
          <p:nvPr/>
        </p:nvGrpSpPr>
        <p:grpSpPr>
          <a:xfrm>
            <a:off x="1155600" y="498240"/>
            <a:ext cx="9902160" cy="5860800"/>
            <a:chOff x="1155600" y="498240"/>
            <a:chExt cx="9902160" cy="5860800"/>
          </a:xfrm>
        </p:grpSpPr>
        <p:sp>
          <p:nvSpPr>
            <p:cNvPr id="130" name="CustomShape 2"/>
            <p:cNvSpPr/>
            <p:nvPr/>
          </p:nvSpPr>
          <p:spPr>
            <a:xfrm>
              <a:off x="1155600" y="498240"/>
              <a:ext cx="5860800" cy="5860800"/>
            </a:xfrm>
            <a:prstGeom prst="ellipse">
              <a:avLst/>
            </a:prstGeom>
            <a:solidFill>
              <a:schemeClr val="accent1">
                <a:alpha val="55000"/>
              </a:schemeClr>
            </a:solidFill>
            <a:ln>
              <a:noFill/>
            </a:ln>
          </p:spPr>
          <p:style>
            <a:lnRef idx="0">
              <a:scrgbClr r="0" g="0" b="0"/>
            </a:lnRef>
            <a:fillRef idx="0">
              <a:scrgbClr r="0" g="0" b="0"/>
            </a:fillRef>
            <a:effectRef idx="0">
              <a:scrgbClr r="0" g="0" b="0"/>
            </a:effectRef>
            <a:fontRef idx="minor"/>
          </p:style>
        </p:sp>
        <p:sp>
          <p:nvSpPr>
            <p:cNvPr id="131" name="CustomShape 3"/>
            <p:cNvSpPr/>
            <p:nvPr/>
          </p:nvSpPr>
          <p:spPr>
            <a:xfrm>
              <a:off x="5196960" y="498240"/>
              <a:ext cx="5860800" cy="5860800"/>
            </a:xfrm>
            <a:prstGeom prst="ellipse">
              <a:avLst/>
            </a:prstGeom>
            <a:solidFill>
              <a:schemeClr val="accent1">
                <a:alpha val="55000"/>
              </a:schemeClr>
            </a:solidFill>
            <a:ln>
              <a:noFill/>
            </a:ln>
          </p:spPr>
          <p:style>
            <a:lnRef idx="0">
              <a:scrgbClr r="0" g="0" b="0"/>
            </a:lnRef>
            <a:fillRef idx="0">
              <a:scrgbClr r="0" g="0" b="0"/>
            </a:fillRef>
            <a:effectRef idx="0">
              <a:scrgbClr r="0" g="0" b="0"/>
            </a:effectRef>
            <a:fontRef idx="minor"/>
          </p:style>
        </p:sp>
        <p:sp>
          <p:nvSpPr>
            <p:cNvPr id="132" name="CustomShape 4"/>
            <p:cNvSpPr/>
            <p:nvPr/>
          </p:nvSpPr>
          <p:spPr>
            <a:xfrm>
              <a:off x="3165480" y="498240"/>
              <a:ext cx="5860800" cy="5860800"/>
            </a:xfrm>
            <a:prstGeom prst="ellipse">
              <a:avLst/>
            </a:prstGeom>
            <a:solidFill>
              <a:schemeClr val="accent1">
                <a:alpha val="70000"/>
              </a:schemeClr>
            </a:solidFill>
            <a:ln>
              <a:noFill/>
            </a:ln>
          </p:spPr>
          <p:style>
            <a:lnRef idx="0">
              <a:scrgbClr r="0" g="0" b="0"/>
            </a:lnRef>
            <a:fillRef idx="0">
              <a:scrgbClr r="0" g="0" b="0"/>
            </a:fillRef>
            <a:effectRef idx="0">
              <a:scrgbClr r="0" g="0" b="0"/>
            </a:effectRef>
            <a:fontRef idx="minor"/>
          </p:style>
        </p:sp>
      </p:grpSp>
      <p:sp>
        <p:nvSpPr>
          <p:cNvPr id="133" name="CustomShape 5"/>
          <p:cNvSpPr/>
          <p:nvPr/>
        </p:nvSpPr>
        <p:spPr>
          <a:xfrm>
            <a:off x="0" y="2514600"/>
            <a:ext cx="12191760" cy="1828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34" name="TextShape 6"/>
          <p:cNvSpPr txBox="1"/>
          <p:nvPr/>
        </p:nvSpPr>
        <p:spPr>
          <a:xfrm>
            <a:off x="1523880" y="2776680"/>
            <a:ext cx="9143640" cy="1380960"/>
          </a:xfrm>
          <a:prstGeom prst="rect">
            <a:avLst/>
          </a:prstGeom>
          <a:noFill/>
          <a:ln>
            <a:noFill/>
          </a:ln>
        </p:spPr>
        <p:txBody>
          <a:bodyPr anchor="ctr">
            <a:normAutofit/>
          </a:bodyPr>
          <a:lstStyle/>
          <a:p>
            <a:pPr algn="ctr">
              <a:lnSpc>
                <a:spcPct val="90000"/>
              </a:lnSpc>
            </a:pPr>
            <a:r>
              <a:rPr lang="en-US" sz="4000" b="0" strike="noStrike" spc="-1" dirty="0">
                <a:solidFill>
                  <a:schemeClr val="bg1"/>
                </a:solidFill>
                <a:latin typeface="Calibri Light"/>
              </a:rPr>
              <a:t>Networking</a:t>
            </a:r>
            <a:endParaRPr lang="en-US" sz="4000" b="0" strike="noStrike" spc="-1" dirty="0">
              <a:solidFill>
                <a:schemeClr val="bg1"/>
              </a:solidFill>
              <a:latin typeface="Tahoma"/>
            </a:endParaRPr>
          </a:p>
        </p:txBody>
      </p:sp>
      <p:sp>
        <p:nvSpPr>
          <p:cNvPr id="135" name="TextShape 7"/>
          <p:cNvSpPr txBox="1"/>
          <p:nvPr/>
        </p:nvSpPr>
        <p:spPr>
          <a:xfrm>
            <a:off x="1523880" y="4495680"/>
            <a:ext cx="9143640" cy="2125440"/>
          </a:xfrm>
          <a:prstGeom prst="rect">
            <a:avLst/>
          </a:prstGeom>
          <a:noFill/>
          <a:ln>
            <a:noFill/>
          </a:ln>
        </p:spPr>
        <p:txBody>
          <a:bodyPr>
            <a:normAutofit/>
          </a:bodyPr>
          <a:lstStyle/>
          <a:p>
            <a:pPr algn="ctr">
              <a:lnSpc>
                <a:spcPct val="90000"/>
              </a:lnSpc>
              <a:spcBef>
                <a:spcPts val="1001"/>
              </a:spcBef>
              <a:tabLst>
                <a:tab pos="0" algn="l"/>
              </a:tabLst>
            </a:pPr>
            <a:r>
              <a:rPr lang="en-US" sz="1800" b="0" strike="noStrike" spc="-1" dirty="0">
                <a:solidFill>
                  <a:srgbClr val="FFFFFF"/>
                </a:solidFill>
                <a:latin typeface="Calibri"/>
              </a:rPr>
              <a:t>CITS5503, Week 6</a:t>
            </a:r>
          </a:p>
          <a:p>
            <a:pPr algn="ctr">
              <a:lnSpc>
                <a:spcPct val="90000"/>
              </a:lnSpc>
              <a:spcBef>
                <a:spcPts val="1001"/>
              </a:spcBef>
              <a:tabLst>
                <a:tab pos="0" algn="l"/>
              </a:tabLst>
            </a:pPr>
            <a:r>
              <a:rPr lang="en-US" sz="1800" b="0" strike="noStrike" spc="-1" dirty="0">
                <a:solidFill>
                  <a:srgbClr val="FFFFFF"/>
                </a:solidFill>
                <a:latin typeface="Calibri"/>
              </a:rPr>
              <a:t>Brett Looney</a:t>
            </a:r>
          </a:p>
          <a:p>
            <a:pPr algn="ctr">
              <a:lnSpc>
                <a:spcPct val="90000"/>
              </a:lnSpc>
              <a:spcBef>
                <a:spcPts val="1001"/>
              </a:spcBef>
              <a:tabLst>
                <a:tab pos="0" algn="l"/>
              </a:tabLst>
            </a:pPr>
            <a:r>
              <a:rPr lang="en-US" spc="-1" dirty="0">
                <a:solidFill>
                  <a:srgbClr val="FFFFFF"/>
                </a:solidFill>
                <a:latin typeface="Calibri"/>
              </a:rPr>
              <a:t>Principal Solutions Architect</a:t>
            </a:r>
          </a:p>
          <a:p>
            <a:pPr algn="ctr">
              <a:lnSpc>
                <a:spcPct val="90000"/>
              </a:lnSpc>
              <a:spcBef>
                <a:spcPts val="1001"/>
              </a:spcBef>
              <a:tabLst>
                <a:tab pos="0" algn="l"/>
              </a:tabLst>
            </a:pPr>
            <a:r>
              <a:rPr lang="en-US" sz="1800" b="0" strike="noStrike" spc="-1" dirty="0">
                <a:solidFill>
                  <a:srgbClr val="FFFFFF"/>
                </a:solidFill>
                <a:latin typeface="Calibri"/>
              </a:rPr>
              <a:t>Amazon Web Services</a:t>
            </a:r>
          </a:p>
        </p:txBody>
      </p:sp>
      <p:sp>
        <p:nvSpPr>
          <p:cNvPr id="136" name="TextShape 8"/>
          <p:cNvSpPr txBox="1"/>
          <p:nvPr/>
        </p:nvSpPr>
        <p:spPr>
          <a:xfrm>
            <a:off x="4038480" y="6356520"/>
            <a:ext cx="4114440" cy="364680"/>
          </a:xfrm>
          <a:prstGeom prst="rect">
            <a:avLst/>
          </a:prstGeom>
          <a:noFill/>
          <a:ln>
            <a:noFill/>
          </a:ln>
        </p:spPr>
        <p:txBody>
          <a:bodyPr anchor="ctr">
            <a:normAutofit fontScale="92500" lnSpcReduction="20000"/>
          </a:bodyPr>
          <a:lstStyle/>
          <a:p>
            <a:endParaRPr lang="en-AU" sz="2400" b="0" strike="noStrike" spc="-1">
              <a:latin typeface="Times New Roman"/>
            </a:endParaRPr>
          </a:p>
        </p:txBody>
      </p:sp>
      <p:sp>
        <p:nvSpPr>
          <p:cNvPr id="3" name="TextShape 4">
            <a:extLst>
              <a:ext uri="{FF2B5EF4-FFF2-40B4-BE49-F238E27FC236}">
                <a16:creationId xmlns:a16="http://schemas.microsoft.com/office/drawing/2014/main" id="{839F5747-45E1-23D5-79F9-C4782FD12A64}"/>
              </a:ext>
            </a:extLst>
          </p:cNvPr>
          <p:cNvSpPr txBox="1"/>
          <p:nvPr/>
        </p:nvSpPr>
        <p:spPr>
          <a:xfrm>
            <a:off x="8610480" y="6356520"/>
            <a:ext cx="2742840" cy="364680"/>
          </a:xfrm>
          <a:prstGeom prst="rect">
            <a:avLst/>
          </a:prstGeom>
          <a:noFill/>
          <a:ln>
            <a:noFill/>
          </a:ln>
        </p:spPr>
        <p:txBody>
          <a:bodyPr anchor="ctr">
            <a:noAutofit/>
          </a:bodyPr>
          <a:lstStyle/>
          <a:p>
            <a:pPr algn="r">
              <a:lnSpc>
                <a:spcPct val="100000"/>
              </a:lnSpc>
              <a:spcBef>
                <a:spcPts val="241"/>
              </a:spcBef>
            </a:pPr>
            <a:fld id="{63717891-F9F5-43CC-B0BE-EF2346143BAD}" type="slidenum">
              <a:rPr lang="en-GB" sz="1200" b="0" strike="noStrike" spc="-1">
                <a:solidFill>
                  <a:srgbClr val="8B8B8B"/>
                </a:solidFill>
                <a:latin typeface="Tahoma"/>
              </a:rPr>
              <a:t>2</a:t>
            </a:fld>
            <a:endParaRPr lang="en-AU" sz="1200" b="0" strike="noStrike" spc="-1">
              <a:latin typeface="Times New Roman"/>
            </a:endParaRPr>
          </a:p>
        </p:txBody>
      </p:sp>
      <p:sp>
        <p:nvSpPr>
          <p:cNvPr id="2" name="Slide Number Placeholder 1">
            <a:extLst>
              <a:ext uri="{FF2B5EF4-FFF2-40B4-BE49-F238E27FC236}">
                <a16:creationId xmlns:a16="http://schemas.microsoft.com/office/drawing/2014/main" id="{ED734F07-C1A5-3DF6-35EF-5209B4A206A1}"/>
              </a:ext>
            </a:extLst>
          </p:cNvPr>
          <p:cNvSpPr>
            <a:spLocks noGrp="1"/>
          </p:cNvSpPr>
          <p:nvPr>
            <p:ph type="sldNum" sz="quarter" idx="12"/>
          </p:nvPr>
        </p:nvSpPr>
        <p:spPr/>
        <p:txBody>
          <a:bodyPr/>
          <a:lstStyle/>
          <a:p>
            <a:fld id="{1FB46938-7C90-1E4B-B134-0691F01D1D1F}" type="slidenum">
              <a:rPr lang="en-US" smtClean="0"/>
              <a:t>2</a:t>
            </a:fld>
            <a:endParaRPr lang="en-US"/>
          </a:p>
        </p:txBody>
      </p:sp>
    </p:spTree>
    <p:extLst>
      <p:ext uri="{BB962C8B-B14F-4D97-AF65-F5344CB8AC3E}">
        <p14:creationId xmlns:p14="http://schemas.microsoft.com/office/powerpoint/2010/main" val="435159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29D40-8703-53A9-7481-808C86D782EF}"/>
              </a:ext>
            </a:extLst>
          </p:cNvPr>
          <p:cNvSpPr>
            <a:spLocks noGrp="1"/>
          </p:cNvSpPr>
          <p:nvPr>
            <p:ph type="title"/>
          </p:nvPr>
        </p:nvSpPr>
        <p:spPr/>
        <p:txBody>
          <a:bodyPr/>
          <a:lstStyle/>
          <a:p>
            <a:r>
              <a:rPr lang="en-US" dirty="0"/>
              <a:t>Routing in IP</a:t>
            </a:r>
          </a:p>
        </p:txBody>
      </p:sp>
      <p:sp>
        <p:nvSpPr>
          <p:cNvPr id="3" name="Content Placeholder 2">
            <a:extLst>
              <a:ext uri="{FF2B5EF4-FFF2-40B4-BE49-F238E27FC236}">
                <a16:creationId xmlns:a16="http://schemas.microsoft.com/office/drawing/2014/main" id="{CCC02A75-518B-4C0A-4A7C-8F30846B7BF8}"/>
              </a:ext>
            </a:extLst>
          </p:cNvPr>
          <p:cNvSpPr>
            <a:spLocks noGrp="1"/>
          </p:cNvSpPr>
          <p:nvPr>
            <p:ph idx="1"/>
          </p:nvPr>
        </p:nvSpPr>
        <p:spPr/>
        <p:txBody>
          <a:bodyPr/>
          <a:lstStyle/>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A </a:t>
            </a:r>
            <a:r>
              <a:rPr lang="en-US" sz="2800" b="0" strike="noStrike" spc="-1" dirty="0">
                <a:solidFill>
                  <a:srgbClr val="000000"/>
                </a:solidFill>
                <a:highlight>
                  <a:srgbClr val="FFFF00"/>
                </a:highlight>
                <a:latin typeface="Calibri"/>
              </a:rPr>
              <a:t>router</a:t>
            </a:r>
            <a:r>
              <a:rPr lang="en-US" sz="2800" b="0" strike="noStrike" spc="-1" dirty="0">
                <a:solidFill>
                  <a:srgbClr val="000000"/>
                </a:solidFill>
                <a:latin typeface="Calibri"/>
              </a:rPr>
              <a:t> moves packets between networks</a:t>
            </a:r>
          </a:p>
          <a:p>
            <a:pPr marL="685800" lvl="1" indent="-228240">
              <a:lnSpc>
                <a:spcPct val="90000"/>
              </a:lnSpc>
              <a:spcBef>
                <a:spcPts val="499"/>
              </a:spcBef>
              <a:buClr>
                <a:srgbClr val="000000"/>
              </a:buClr>
              <a:buFont typeface="Arial"/>
              <a:buChar char="•"/>
            </a:pPr>
            <a:r>
              <a:rPr lang="en-US" sz="2400" b="0" strike="noStrike" spc="-1" dirty="0">
                <a:solidFill>
                  <a:srgbClr val="000000"/>
                </a:solidFill>
                <a:latin typeface="Calibri"/>
              </a:rPr>
              <a:t>It will have at least </a:t>
            </a:r>
            <a:r>
              <a:rPr lang="en-US" sz="2400" b="0" strike="noStrike" spc="-1" dirty="0">
                <a:solidFill>
                  <a:srgbClr val="000000"/>
                </a:solidFill>
                <a:highlight>
                  <a:srgbClr val="FFFF00"/>
                </a:highlight>
                <a:latin typeface="Calibri"/>
              </a:rPr>
              <a:t>two network interfaces</a:t>
            </a:r>
          </a:p>
          <a:p>
            <a:pPr marL="685800" lvl="1" indent="-228240">
              <a:lnSpc>
                <a:spcPct val="90000"/>
              </a:lnSpc>
              <a:spcBef>
                <a:spcPts val="499"/>
              </a:spcBef>
              <a:buClr>
                <a:srgbClr val="000000"/>
              </a:buClr>
              <a:buFont typeface="Arial"/>
              <a:buChar char="•"/>
            </a:pPr>
            <a:r>
              <a:rPr lang="en-US" spc="-1" dirty="0">
                <a:solidFill>
                  <a:srgbClr val="000000"/>
                </a:solidFill>
                <a:latin typeface="Calibri"/>
              </a:rPr>
              <a:t>It will have at least two IP addresses</a:t>
            </a:r>
            <a:endParaRPr lang="en-US" sz="2400" b="0" strike="noStrike" spc="-1" dirty="0">
              <a:solidFill>
                <a:srgbClr val="000000"/>
              </a:solidFill>
              <a:latin typeface="Calibri"/>
            </a:endParaRPr>
          </a:p>
        </p:txBody>
      </p:sp>
      <p:pic>
        <p:nvPicPr>
          <p:cNvPr id="5" name="Picture 3">
            <a:extLst>
              <a:ext uri="{FF2B5EF4-FFF2-40B4-BE49-F238E27FC236}">
                <a16:creationId xmlns:a16="http://schemas.microsoft.com/office/drawing/2014/main" id="{369FE5AD-1F62-0C12-12AD-89CBCCDF9654}"/>
              </a:ext>
            </a:extLst>
          </p:cNvPr>
          <p:cNvPicPr/>
          <p:nvPr/>
        </p:nvPicPr>
        <p:blipFill>
          <a:blip r:embed="rId3"/>
          <a:stretch/>
        </p:blipFill>
        <p:spPr>
          <a:xfrm>
            <a:off x="5654126" y="4232324"/>
            <a:ext cx="1587600" cy="875880"/>
          </a:xfrm>
          <a:prstGeom prst="rect">
            <a:avLst/>
          </a:prstGeom>
          <a:ln>
            <a:noFill/>
          </a:ln>
        </p:spPr>
      </p:pic>
      <p:sp>
        <p:nvSpPr>
          <p:cNvPr id="6" name="CustomShape 4">
            <a:extLst>
              <a:ext uri="{FF2B5EF4-FFF2-40B4-BE49-F238E27FC236}">
                <a16:creationId xmlns:a16="http://schemas.microsoft.com/office/drawing/2014/main" id="{CE9DBA53-786B-34EE-BBC3-551785588A1A}"/>
              </a:ext>
            </a:extLst>
          </p:cNvPr>
          <p:cNvSpPr/>
          <p:nvPr/>
        </p:nvSpPr>
        <p:spPr>
          <a:xfrm>
            <a:off x="2377766" y="3882415"/>
            <a:ext cx="2253240" cy="1510200"/>
          </a:xfrm>
          <a:custGeom>
            <a:avLst/>
            <a:gdLst/>
            <a:ahLst/>
            <a:cxnLst/>
            <a:rect l="l" t="t" r="r" b="b"/>
            <a:pathLst>
              <a:path w="21600" h="2160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moveTo>
                  <a:pt x="1074" y="12702"/>
                </a:moveTo>
                <a:cubicBezTo>
                  <a:pt x="1407" y="12969"/>
                  <a:pt x="1786" y="13110"/>
                  <a:pt x="2172" y="13110"/>
                </a:cubicBezTo>
                <a:cubicBezTo>
                  <a:pt x="2228" y="13109"/>
                  <a:pt x="2285" y="13107"/>
                  <a:pt x="2341" y="13101"/>
                </a:cubicBezTo>
                <a:moveTo>
                  <a:pt x="2909" y="17629"/>
                </a:moveTo>
                <a:cubicBezTo>
                  <a:pt x="3099" y="17599"/>
                  <a:pt x="3285" y="17535"/>
                  <a:pt x="3463" y="17439"/>
                </a:cubicBezTo>
                <a:moveTo>
                  <a:pt x="7895" y="18680"/>
                </a:moveTo>
                <a:cubicBezTo>
                  <a:pt x="7983" y="18985"/>
                  <a:pt x="8095" y="19277"/>
                  <a:pt x="8229" y="19550"/>
                </a:cubicBezTo>
                <a:moveTo>
                  <a:pt x="14267" y="18324"/>
                </a:moveTo>
                <a:cubicBezTo>
                  <a:pt x="14336" y="18013"/>
                  <a:pt x="14380" y="17693"/>
                  <a:pt x="14400" y="17370"/>
                </a:cubicBezTo>
                <a:moveTo>
                  <a:pt x="18694" y="15045"/>
                </a:moveTo>
                <a:cubicBezTo>
                  <a:pt x="18694" y="15034"/>
                  <a:pt x="18695" y="15024"/>
                  <a:pt x="18695" y="15013"/>
                </a:cubicBezTo>
                <a:cubicBezTo>
                  <a:pt x="18695" y="13508"/>
                  <a:pt x="18063" y="12136"/>
                  <a:pt x="17069" y="11477"/>
                </a:cubicBezTo>
                <a:moveTo>
                  <a:pt x="20165" y="8999"/>
                </a:moveTo>
                <a:cubicBezTo>
                  <a:pt x="20479" y="8635"/>
                  <a:pt x="20726" y="8177"/>
                  <a:pt x="20889" y="7661"/>
                </a:cubicBezTo>
                <a:moveTo>
                  <a:pt x="19186" y="3344"/>
                </a:moveTo>
                <a:cubicBezTo>
                  <a:pt x="19186" y="3328"/>
                  <a:pt x="19187" y="3313"/>
                  <a:pt x="19187" y="3297"/>
                </a:cubicBezTo>
                <a:cubicBezTo>
                  <a:pt x="19187" y="3101"/>
                  <a:pt x="19174" y="2905"/>
                  <a:pt x="19148" y="2712"/>
                </a:cubicBezTo>
                <a:moveTo>
                  <a:pt x="14905" y="1165"/>
                </a:moveTo>
                <a:cubicBezTo>
                  <a:pt x="14754" y="1408"/>
                  <a:pt x="14629" y="1679"/>
                  <a:pt x="14535" y="1971"/>
                </a:cubicBezTo>
                <a:moveTo>
                  <a:pt x="11221" y="1645"/>
                </a:moveTo>
                <a:cubicBezTo>
                  <a:pt x="11140" y="1866"/>
                  <a:pt x="11080" y="2099"/>
                  <a:pt x="11041" y="2340"/>
                </a:cubicBezTo>
                <a:moveTo>
                  <a:pt x="7645" y="3276"/>
                </a:moveTo>
                <a:cubicBezTo>
                  <a:pt x="7449" y="3016"/>
                  <a:pt x="7231" y="2790"/>
                  <a:pt x="6995" y="2602"/>
                </a:cubicBezTo>
                <a:moveTo>
                  <a:pt x="1942" y="7186"/>
                </a:moveTo>
                <a:cubicBezTo>
                  <a:pt x="1966" y="7426"/>
                  <a:pt x="2004" y="7663"/>
                  <a:pt x="2056" y="7895"/>
                </a:cubicBezTo>
              </a:path>
            </a:pathLst>
          </a:custGeom>
          <a:solidFill>
            <a:srgbClr val="FFBE7D"/>
          </a:solidFill>
          <a:ln w="9360">
            <a:solidFill>
              <a:srgbClr val="000000"/>
            </a:solidFill>
            <a:miter/>
          </a:ln>
          <a:effectLst>
            <a:outerShdw dist="107423" dir="2700000" algn="ctr" rotWithShape="0">
              <a:srgbClr val="808080"/>
            </a:outerShdw>
          </a:effectLst>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400"/>
              </a:spcBef>
            </a:pPr>
            <a:r>
              <a:rPr lang="en-US" sz="2000" b="0" strike="noStrike" spc="-1" dirty="0">
                <a:solidFill>
                  <a:srgbClr val="000000"/>
                </a:solidFill>
                <a:latin typeface="Arial"/>
              </a:rPr>
              <a:t>Network A</a:t>
            </a:r>
            <a:endParaRPr lang="en-AU" sz="2000" b="0" strike="noStrike" spc="-1" dirty="0">
              <a:latin typeface="Arial"/>
            </a:endParaRPr>
          </a:p>
        </p:txBody>
      </p:sp>
      <p:sp>
        <p:nvSpPr>
          <p:cNvPr id="7" name="CustomShape 5">
            <a:extLst>
              <a:ext uri="{FF2B5EF4-FFF2-40B4-BE49-F238E27FC236}">
                <a16:creationId xmlns:a16="http://schemas.microsoft.com/office/drawing/2014/main" id="{92EA9929-FE14-F09A-AD45-3E21A4151196}"/>
              </a:ext>
            </a:extLst>
          </p:cNvPr>
          <p:cNvSpPr/>
          <p:nvPr/>
        </p:nvSpPr>
        <p:spPr>
          <a:xfrm>
            <a:off x="7979008" y="3757893"/>
            <a:ext cx="2139480" cy="1433880"/>
          </a:xfrm>
          <a:custGeom>
            <a:avLst/>
            <a:gdLst/>
            <a:ahLst/>
            <a:cxnLst/>
            <a:rect l="l" t="t" r="r" b="b"/>
            <a:pathLst>
              <a:path w="21600" h="2160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moveTo>
                  <a:pt x="1074" y="12702"/>
                </a:moveTo>
                <a:cubicBezTo>
                  <a:pt x="1407" y="12969"/>
                  <a:pt x="1786" y="13110"/>
                  <a:pt x="2172" y="13110"/>
                </a:cubicBezTo>
                <a:cubicBezTo>
                  <a:pt x="2228" y="13109"/>
                  <a:pt x="2285" y="13107"/>
                  <a:pt x="2341" y="13101"/>
                </a:cubicBezTo>
                <a:moveTo>
                  <a:pt x="2909" y="17629"/>
                </a:moveTo>
                <a:cubicBezTo>
                  <a:pt x="3099" y="17599"/>
                  <a:pt x="3285" y="17535"/>
                  <a:pt x="3463" y="17439"/>
                </a:cubicBezTo>
                <a:moveTo>
                  <a:pt x="7895" y="18680"/>
                </a:moveTo>
                <a:cubicBezTo>
                  <a:pt x="7983" y="18985"/>
                  <a:pt x="8095" y="19277"/>
                  <a:pt x="8229" y="19550"/>
                </a:cubicBezTo>
                <a:moveTo>
                  <a:pt x="14267" y="18324"/>
                </a:moveTo>
                <a:cubicBezTo>
                  <a:pt x="14336" y="18013"/>
                  <a:pt x="14380" y="17693"/>
                  <a:pt x="14400" y="17370"/>
                </a:cubicBezTo>
                <a:moveTo>
                  <a:pt x="18694" y="15045"/>
                </a:moveTo>
                <a:cubicBezTo>
                  <a:pt x="18694" y="15034"/>
                  <a:pt x="18695" y="15024"/>
                  <a:pt x="18695" y="15013"/>
                </a:cubicBezTo>
                <a:cubicBezTo>
                  <a:pt x="18695" y="13508"/>
                  <a:pt x="18063" y="12136"/>
                  <a:pt x="17069" y="11477"/>
                </a:cubicBezTo>
                <a:moveTo>
                  <a:pt x="20165" y="8999"/>
                </a:moveTo>
                <a:cubicBezTo>
                  <a:pt x="20479" y="8635"/>
                  <a:pt x="20726" y="8177"/>
                  <a:pt x="20889" y="7661"/>
                </a:cubicBezTo>
                <a:moveTo>
                  <a:pt x="19186" y="3344"/>
                </a:moveTo>
                <a:cubicBezTo>
                  <a:pt x="19186" y="3328"/>
                  <a:pt x="19187" y="3313"/>
                  <a:pt x="19187" y="3297"/>
                </a:cubicBezTo>
                <a:cubicBezTo>
                  <a:pt x="19187" y="3101"/>
                  <a:pt x="19174" y="2905"/>
                  <a:pt x="19148" y="2712"/>
                </a:cubicBezTo>
                <a:moveTo>
                  <a:pt x="14905" y="1165"/>
                </a:moveTo>
                <a:cubicBezTo>
                  <a:pt x="14754" y="1408"/>
                  <a:pt x="14629" y="1679"/>
                  <a:pt x="14535" y="1971"/>
                </a:cubicBezTo>
                <a:moveTo>
                  <a:pt x="11221" y="1645"/>
                </a:moveTo>
                <a:cubicBezTo>
                  <a:pt x="11140" y="1866"/>
                  <a:pt x="11080" y="2099"/>
                  <a:pt x="11041" y="2340"/>
                </a:cubicBezTo>
                <a:moveTo>
                  <a:pt x="7645" y="3276"/>
                </a:moveTo>
                <a:cubicBezTo>
                  <a:pt x="7449" y="3016"/>
                  <a:pt x="7231" y="2790"/>
                  <a:pt x="6995" y="2602"/>
                </a:cubicBezTo>
                <a:moveTo>
                  <a:pt x="1942" y="7186"/>
                </a:moveTo>
                <a:cubicBezTo>
                  <a:pt x="1966" y="7426"/>
                  <a:pt x="2004" y="7663"/>
                  <a:pt x="2056" y="7895"/>
                </a:cubicBezTo>
              </a:path>
            </a:pathLst>
          </a:custGeom>
          <a:solidFill>
            <a:srgbClr val="FFBE7D"/>
          </a:solidFill>
          <a:ln w="9360">
            <a:solidFill>
              <a:srgbClr val="000000"/>
            </a:solidFill>
            <a:miter/>
          </a:ln>
          <a:effectLst>
            <a:outerShdw dist="107423" dir="2700000" algn="ctr" rotWithShape="0">
              <a:srgbClr val="808080"/>
            </a:outerShdw>
          </a:effectLst>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400"/>
              </a:spcBef>
            </a:pPr>
            <a:r>
              <a:rPr lang="en-US" sz="2000" b="0" strike="noStrike" spc="-1" dirty="0">
                <a:solidFill>
                  <a:srgbClr val="000000"/>
                </a:solidFill>
                <a:latin typeface="Arial"/>
              </a:rPr>
              <a:t>Network B</a:t>
            </a:r>
            <a:endParaRPr lang="en-AU" sz="2000" b="0" strike="noStrike" spc="-1" dirty="0">
              <a:latin typeface="Arial"/>
            </a:endParaRPr>
          </a:p>
        </p:txBody>
      </p:sp>
      <p:sp>
        <p:nvSpPr>
          <p:cNvPr id="14" name="Slide Number Placeholder 13">
            <a:extLst>
              <a:ext uri="{FF2B5EF4-FFF2-40B4-BE49-F238E27FC236}">
                <a16:creationId xmlns:a16="http://schemas.microsoft.com/office/drawing/2014/main" id="{E88EA607-A499-9609-EF52-2CE6928BC545}"/>
              </a:ext>
            </a:extLst>
          </p:cNvPr>
          <p:cNvSpPr>
            <a:spLocks noGrp="1"/>
          </p:cNvSpPr>
          <p:nvPr>
            <p:ph type="sldNum" sz="quarter" idx="12"/>
          </p:nvPr>
        </p:nvSpPr>
        <p:spPr/>
        <p:txBody>
          <a:bodyPr/>
          <a:lstStyle/>
          <a:p>
            <a:fld id="{1FB46938-7C90-1E4B-B134-0691F01D1D1F}" type="slidenum">
              <a:rPr lang="en-US" smtClean="0"/>
              <a:t>20</a:t>
            </a:fld>
            <a:endParaRPr lang="en-US"/>
          </a:p>
        </p:txBody>
      </p:sp>
      <p:cxnSp>
        <p:nvCxnSpPr>
          <p:cNvPr id="16" name="Straight Connector 15">
            <a:extLst>
              <a:ext uri="{FF2B5EF4-FFF2-40B4-BE49-F238E27FC236}">
                <a16:creationId xmlns:a16="http://schemas.microsoft.com/office/drawing/2014/main" id="{903966FF-997E-0098-6C30-657FEF8728CC}"/>
              </a:ext>
            </a:extLst>
          </p:cNvPr>
          <p:cNvCxnSpPr>
            <a:cxnSpLocks/>
          </p:cNvCxnSpPr>
          <p:nvPr/>
        </p:nvCxnSpPr>
        <p:spPr>
          <a:xfrm flipH="1">
            <a:off x="4649763" y="4590547"/>
            <a:ext cx="10231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4CE74A0-ABDA-0AA5-93F5-572D173E9C13}"/>
              </a:ext>
            </a:extLst>
          </p:cNvPr>
          <p:cNvCxnSpPr>
            <a:cxnSpLocks/>
          </p:cNvCxnSpPr>
          <p:nvPr/>
        </p:nvCxnSpPr>
        <p:spPr>
          <a:xfrm flipH="1">
            <a:off x="7041710" y="4586306"/>
            <a:ext cx="10231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11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05E78-72DA-31B9-91BD-4B456CDBFCD5}"/>
              </a:ext>
            </a:extLst>
          </p:cNvPr>
          <p:cNvSpPr>
            <a:spLocks noGrp="1"/>
          </p:cNvSpPr>
          <p:nvPr>
            <p:ph type="title"/>
          </p:nvPr>
        </p:nvSpPr>
        <p:spPr/>
        <p:txBody>
          <a:bodyPr/>
          <a:lstStyle/>
          <a:p>
            <a:r>
              <a:rPr lang="en-US" dirty="0"/>
              <a:t>Crucial Routing Knowledge</a:t>
            </a:r>
          </a:p>
        </p:txBody>
      </p:sp>
      <p:sp>
        <p:nvSpPr>
          <p:cNvPr id="3" name="Content Placeholder 2">
            <a:extLst>
              <a:ext uri="{FF2B5EF4-FFF2-40B4-BE49-F238E27FC236}">
                <a16:creationId xmlns:a16="http://schemas.microsoft.com/office/drawing/2014/main" id="{F3A9C1D5-4225-4EBE-6433-AFC11D206B4D}"/>
              </a:ext>
            </a:extLst>
          </p:cNvPr>
          <p:cNvSpPr>
            <a:spLocks noGrp="1"/>
          </p:cNvSpPr>
          <p:nvPr>
            <p:ph idx="1"/>
          </p:nvPr>
        </p:nvSpPr>
        <p:spPr/>
        <p:txBody>
          <a:bodyPr/>
          <a:lstStyle/>
          <a:p>
            <a:r>
              <a:rPr lang="en-US" dirty="0"/>
              <a:t>Routing is stateless</a:t>
            </a:r>
          </a:p>
          <a:p>
            <a:endParaRPr lang="en-US" dirty="0"/>
          </a:p>
          <a:p>
            <a:r>
              <a:rPr lang="en-US" dirty="0"/>
              <a:t>It happens in both directions</a:t>
            </a:r>
          </a:p>
          <a:p>
            <a:pPr lvl="1"/>
            <a:r>
              <a:rPr lang="en-US" dirty="0"/>
              <a:t>Forward</a:t>
            </a:r>
          </a:p>
          <a:p>
            <a:pPr lvl="1"/>
            <a:r>
              <a:rPr lang="en-US" dirty="0"/>
              <a:t>Reverse</a:t>
            </a:r>
          </a:p>
          <a:p>
            <a:pPr lvl="1"/>
            <a:endParaRPr lang="en-US" dirty="0"/>
          </a:p>
          <a:p>
            <a:r>
              <a:rPr lang="en-US" dirty="0"/>
              <a:t>Paths can be different</a:t>
            </a:r>
          </a:p>
        </p:txBody>
      </p:sp>
      <p:sp>
        <p:nvSpPr>
          <p:cNvPr id="4" name="Slide Number Placeholder 3">
            <a:extLst>
              <a:ext uri="{FF2B5EF4-FFF2-40B4-BE49-F238E27FC236}">
                <a16:creationId xmlns:a16="http://schemas.microsoft.com/office/drawing/2014/main" id="{AB58926C-615D-286F-4B4E-CACE4CF7ED5F}"/>
              </a:ext>
            </a:extLst>
          </p:cNvPr>
          <p:cNvSpPr>
            <a:spLocks noGrp="1"/>
          </p:cNvSpPr>
          <p:nvPr>
            <p:ph type="sldNum" sz="quarter" idx="12"/>
          </p:nvPr>
        </p:nvSpPr>
        <p:spPr/>
        <p:txBody>
          <a:bodyPr/>
          <a:lstStyle/>
          <a:p>
            <a:fld id="{1FB46938-7C90-1E4B-B134-0691F01D1D1F}" type="slidenum">
              <a:rPr lang="en-US" smtClean="0"/>
              <a:t>21</a:t>
            </a:fld>
            <a:endParaRPr lang="en-US"/>
          </a:p>
        </p:txBody>
      </p:sp>
    </p:spTree>
    <p:extLst>
      <p:ext uri="{BB962C8B-B14F-4D97-AF65-F5344CB8AC3E}">
        <p14:creationId xmlns:p14="http://schemas.microsoft.com/office/powerpoint/2010/main" val="379721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42928-E5CC-4C4C-9726-4DD7B7504158}"/>
              </a:ext>
            </a:extLst>
          </p:cNvPr>
          <p:cNvSpPr>
            <a:spLocks noGrp="1"/>
          </p:cNvSpPr>
          <p:nvPr>
            <p:ph type="title"/>
          </p:nvPr>
        </p:nvSpPr>
        <p:spPr/>
        <p:txBody>
          <a:bodyPr>
            <a:normAutofit/>
          </a:bodyPr>
          <a:lstStyle/>
          <a:p>
            <a:r>
              <a:rPr lang="en-US" dirty="0"/>
              <a:t>Routing and Multiple Networks</a:t>
            </a:r>
          </a:p>
        </p:txBody>
      </p:sp>
      <p:sp>
        <p:nvSpPr>
          <p:cNvPr id="7" name="TextBox 27">
            <a:extLst>
              <a:ext uri="{FF2B5EF4-FFF2-40B4-BE49-F238E27FC236}">
                <a16:creationId xmlns:a16="http://schemas.microsoft.com/office/drawing/2014/main" id="{0B7DF34D-F6C5-EC75-3766-FC3638C125E3}"/>
              </a:ext>
            </a:extLst>
          </p:cNvPr>
          <p:cNvSpPr txBox="1">
            <a:spLocks noChangeArrowheads="1"/>
          </p:cNvSpPr>
          <p:nvPr/>
        </p:nvSpPr>
        <p:spPr bwMode="auto">
          <a:xfrm>
            <a:off x="2080004" y="1680586"/>
            <a:ext cx="13705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tx2"/>
                </a:solidFill>
                <a:latin typeface="Arial" panose="020B0604020202020204" pitchFamily="34" charset="0"/>
                <a:ea typeface="Amazon Ember" panose="020B0603020204020204" pitchFamily="34" charset="0"/>
                <a:cs typeface="Arial" panose="020B0604020202020204" pitchFamily="34" charset="0"/>
              </a:rPr>
              <a:t>Router</a:t>
            </a:r>
          </a:p>
        </p:txBody>
      </p:sp>
      <p:pic>
        <p:nvPicPr>
          <p:cNvPr id="8" name="Graphic 31">
            <a:extLst>
              <a:ext uri="{FF2B5EF4-FFF2-40B4-BE49-F238E27FC236}">
                <a16:creationId xmlns:a16="http://schemas.microsoft.com/office/drawing/2014/main" id="{8836A1BE-5EE7-378D-162A-AD315E4286E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574775" y="1299586"/>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31">
            <a:extLst>
              <a:ext uri="{FF2B5EF4-FFF2-40B4-BE49-F238E27FC236}">
                <a16:creationId xmlns:a16="http://schemas.microsoft.com/office/drawing/2014/main" id="{22C4C8BC-1273-8076-81CD-F89019937A0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967704" y="1530418"/>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31">
            <a:extLst>
              <a:ext uri="{FF2B5EF4-FFF2-40B4-BE49-F238E27FC236}">
                <a16:creationId xmlns:a16="http://schemas.microsoft.com/office/drawing/2014/main" id="{6558D8C8-2221-C169-5001-2DDF309B95E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411978" y="2200054"/>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31">
            <a:extLst>
              <a:ext uri="{FF2B5EF4-FFF2-40B4-BE49-F238E27FC236}">
                <a16:creationId xmlns:a16="http://schemas.microsoft.com/office/drawing/2014/main" id="{7F91BA9F-07F3-0215-36AB-60BF86DA3F62}"/>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318523" y="1069183"/>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31">
            <a:extLst>
              <a:ext uri="{FF2B5EF4-FFF2-40B4-BE49-F238E27FC236}">
                <a16:creationId xmlns:a16="http://schemas.microsoft.com/office/drawing/2014/main" id="{164F959C-122E-B2D9-23CA-3A698C23B9B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660432" y="2390554"/>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31">
            <a:extLst>
              <a:ext uri="{FF2B5EF4-FFF2-40B4-BE49-F238E27FC236}">
                <a16:creationId xmlns:a16="http://schemas.microsoft.com/office/drawing/2014/main" id="{6E6C1D49-9C2E-20A5-60FD-5FF2ABA03C7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638411" y="1888109"/>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31">
            <a:extLst>
              <a:ext uri="{FF2B5EF4-FFF2-40B4-BE49-F238E27FC236}">
                <a16:creationId xmlns:a16="http://schemas.microsoft.com/office/drawing/2014/main" id="{C19E150E-33DE-28DD-48C3-0171B422004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158204" y="2934937"/>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31">
            <a:extLst>
              <a:ext uri="{FF2B5EF4-FFF2-40B4-BE49-F238E27FC236}">
                <a16:creationId xmlns:a16="http://schemas.microsoft.com/office/drawing/2014/main" id="{D11BB728-5F64-35E3-5542-859EDD4EF18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586704" y="368392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31">
            <a:extLst>
              <a:ext uri="{FF2B5EF4-FFF2-40B4-BE49-F238E27FC236}">
                <a16:creationId xmlns:a16="http://schemas.microsoft.com/office/drawing/2014/main" id="{CB27C3A1-057D-08CD-D020-555167E1C88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489888" y="3705447"/>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1">
            <a:extLst>
              <a:ext uri="{FF2B5EF4-FFF2-40B4-BE49-F238E27FC236}">
                <a16:creationId xmlns:a16="http://schemas.microsoft.com/office/drawing/2014/main" id="{8B34F62D-6526-E4BA-D4B6-FB6119F65482}"/>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410886" y="2929809"/>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31">
            <a:extLst>
              <a:ext uri="{FF2B5EF4-FFF2-40B4-BE49-F238E27FC236}">
                <a16:creationId xmlns:a16="http://schemas.microsoft.com/office/drawing/2014/main" id="{2548B68F-A4C0-B095-DF18-5469C7AC7DB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346233" y="124950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31">
            <a:extLst>
              <a:ext uri="{FF2B5EF4-FFF2-40B4-BE49-F238E27FC236}">
                <a16:creationId xmlns:a16="http://schemas.microsoft.com/office/drawing/2014/main" id="{F1947F00-25C6-92D7-4198-4F61A53BA8B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761704" y="1796002"/>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31">
            <a:extLst>
              <a:ext uri="{FF2B5EF4-FFF2-40B4-BE49-F238E27FC236}">
                <a16:creationId xmlns:a16="http://schemas.microsoft.com/office/drawing/2014/main" id="{4FCBF17B-A9EE-D500-D602-3ECB8BC28298}"/>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286803" y="2548809"/>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31">
            <a:extLst>
              <a:ext uri="{FF2B5EF4-FFF2-40B4-BE49-F238E27FC236}">
                <a16:creationId xmlns:a16="http://schemas.microsoft.com/office/drawing/2014/main" id="{95B204DB-92D9-706B-DB0F-D5B87624197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282403" y="3657613"/>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31">
            <a:extLst>
              <a:ext uri="{FF2B5EF4-FFF2-40B4-BE49-F238E27FC236}">
                <a16:creationId xmlns:a16="http://schemas.microsoft.com/office/drawing/2014/main" id="{23684CF2-D53F-A7DC-F39D-D50F1195109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408249" y="333736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31">
            <a:extLst>
              <a:ext uri="{FF2B5EF4-FFF2-40B4-BE49-F238E27FC236}">
                <a16:creationId xmlns:a16="http://schemas.microsoft.com/office/drawing/2014/main" id="{1EEBABC3-8B9A-C8BA-FA96-A4E43CBA2B9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9578795" y="534419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31">
            <a:extLst>
              <a:ext uri="{FF2B5EF4-FFF2-40B4-BE49-F238E27FC236}">
                <a16:creationId xmlns:a16="http://schemas.microsoft.com/office/drawing/2014/main" id="{20A4E959-781D-3BBD-EACB-CC438E2865D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479905" y="4532237"/>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31">
            <a:extLst>
              <a:ext uri="{FF2B5EF4-FFF2-40B4-BE49-F238E27FC236}">
                <a16:creationId xmlns:a16="http://schemas.microsoft.com/office/drawing/2014/main" id="{B049BE79-F26E-9E8F-9BE9-3708C3DEEBF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9428867" y="4352509"/>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31">
            <a:extLst>
              <a:ext uri="{FF2B5EF4-FFF2-40B4-BE49-F238E27FC236}">
                <a16:creationId xmlns:a16="http://schemas.microsoft.com/office/drawing/2014/main" id="{3CB8850C-FD3C-E32A-16A6-C92DAA50664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114686" y="3529971"/>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31">
            <a:extLst>
              <a:ext uri="{FF2B5EF4-FFF2-40B4-BE49-F238E27FC236}">
                <a16:creationId xmlns:a16="http://schemas.microsoft.com/office/drawing/2014/main" id="{D0B6C2CD-1F9C-D783-E20A-16EDDC535BB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8487185" y="5051782"/>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31">
            <a:extLst>
              <a:ext uri="{FF2B5EF4-FFF2-40B4-BE49-F238E27FC236}">
                <a16:creationId xmlns:a16="http://schemas.microsoft.com/office/drawing/2014/main" id="{DCF6B596-7545-3136-DF73-26190426166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027249" y="553469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31">
            <a:extLst>
              <a:ext uri="{FF2B5EF4-FFF2-40B4-BE49-F238E27FC236}">
                <a16:creationId xmlns:a16="http://schemas.microsoft.com/office/drawing/2014/main" id="{AEFE3511-A044-43D4-0AB3-D9BA1D38C5A6}"/>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699523" y="5143513"/>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31">
            <a:extLst>
              <a:ext uri="{FF2B5EF4-FFF2-40B4-BE49-F238E27FC236}">
                <a16:creationId xmlns:a16="http://schemas.microsoft.com/office/drawing/2014/main" id="{0F5AD63F-EA1B-4BCF-6A9E-663A19B3005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326933" y="4162009"/>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31">
            <a:extLst>
              <a:ext uri="{FF2B5EF4-FFF2-40B4-BE49-F238E27FC236}">
                <a16:creationId xmlns:a16="http://schemas.microsoft.com/office/drawing/2014/main" id="{DE7F5023-7785-2ED2-7194-349B48E005C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8106185" y="252896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Graphic 31">
            <a:extLst>
              <a:ext uri="{FF2B5EF4-FFF2-40B4-BE49-F238E27FC236}">
                <a16:creationId xmlns:a16="http://schemas.microsoft.com/office/drawing/2014/main" id="{376C2F19-B30A-D489-4D98-40D96C6C4512}"/>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952204" y="443602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31">
            <a:extLst>
              <a:ext uri="{FF2B5EF4-FFF2-40B4-BE49-F238E27FC236}">
                <a16:creationId xmlns:a16="http://schemas.microsoft.com/office/drawing/2014/main" id="{52A28FC2-3C49-FDCF-D549-EFB1B0B5B26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8217703" y="4038613"/>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31">
            <a:extLst>
              <a:ext uri="{FF2B5EF4-FFF2-40B4-BE49-F238E27FC236}">
                <a16:creationId xmlns:a16="http://schemas.microsoft.com/office/drawing/2014/main" id="{942BDF12-007A-5817-A099-9BACA90F0F7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9052668" y="330292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a:extLst>
              <a:ext uri="{FF2B5EF4-FFF2-40B4-BE49-F238E27FC236}">
                <a16:creationId xmlns:a16="http://schemas.microsoft.com/office/drawing/2014/main" id="{3F2255AB-4CDD-2A78-CA1B-B0E86A284A77}"/>
              </a:ext>
            </a:extLst>
          </p:cNvPr>
          <p:cNvCxnSpPr>
            <a:cxnSpLocks/>
          </p:cNvCxnSpPr>
          <p:nvPr/>
        </p:nvCxnSpPr>
        <p:spPr>
          <a:xfrm>
            <a:off x="844502" y="1994478"/>
            <a:ext cx="1891771"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14D8920-01BE-1BD0-C917-04E02F1B9B95}"/>
              </a:ext>
            </a:extLst>
          </p:cNvPr>
          <p:cNvCxnSpPr>
            <a:cxnSpLocks/>
          </p:cNvCxnSpPr>
          <p:nvPr/>
        </p:nvCxnSpPr>
        <p:spPr>
          <a:xfrm>
            <a:off x="3008194" y="1530419"/>
            <a:ext cx="898478" cy="160751"/>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88EE040-E946-AFF5-1838-CD6ED9AA78A6}"/>
              </a:ext>
            </a:extLst>
          </p:cNvPr>
          <p:cNvCxnSpPr>
            <a:cxnSpLocks/>
          </p:cNvCxnSpPr>
          <p:nvPr/>
        </p:nvCxnSpPr>
        <p:spPr>
          <a:xfrm>
            <a:off x="4409737" y="1783834"/>
            <a:ext cx="1191649" cy="266853"/>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73C90C6-3709-3034-EAF8-658B262E8EB2}"/>
              </a:ext>
            </a:extLst>
          </p:cNvPr>
          <p:cNvCxnSpPr>
            <a:cxnSpLocks/>
          </p:cNvCxnSpPr>
          <p:nvPr/>
        </p:nvCxnSpPr>
        <p:spPr>
          <a:xfrm flipH="1" flipV="1">
            <a:off x="5585721" y="1502910"/>
            <a:ext cx="243190" cy="358141"/>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AE2D789-0948-F459-524D-B2E4204CC2E5}"/>
              </a:ext>
            </a:extLst>
          </p:cNvPr>
          <p:cNvCxnSpPr>
            <a:cxnSpLocks/>
          </p:cNvCxnSpPr>
          <p:nvPr/>
        </p:nvCxnSpPr>
        <p:spPr>
          <a:xfrm>
            <a:off x="5749120" y="1259683"/>
            <a:ext cx="533284" cy="150108"/>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64AD255-F49A-C576-534C-3BB4260F62AD}"/>
              </a:ext>
            </a:extLst>
          </p:cNvPr>
          <p:cNvCxnSpPr>
            <a:cxnSpLocks/>
          </p:cNvCxnSpPr>
          <p:nvPr/>
        </p:nvCxnSpPr>
        <p:spPr>
          <a:xfrm>
            <a:off x="6663404" y="1630505"/>
            <a:ext cx="127658" cy="19050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C9A589E-C90B-B7F3-9A29-B41115020300}"/>
              </a:ext>
            </a:extLst>
          </p:cNvPr>
          <p:cNvCxnSpPr>
            <a:cxnSpLocks/>
          </p:cNvCxnSpPr>
          <p:nvPr/>
        </p:nvCxnSpPr>
        <p:spPr>
          <a:xfrm flipH="1">
            <a:off x="6585045" y="2123809"/>
            <a:ext cx="208947" cy="452296"/>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418E833-7A23-FAFB-3896-7AA72521D5AC}"/>
              </a:ext>
            </a:extLst>
          </p:cNvPr>
          <p:cNvCxnSpPr>
            <a:cxnSpLocks/>
          </p:cNvCxnSpPr>
          <p:nvPr/>
        </p:nvCxnSpPr>
        <p:spPr>
          <a:xfrm>
            <a:off x="6477626" y="2969693"/>
            <a:ext cx="0" cy="641278"/>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78ECFA2-AF31-4C26-C643-F914F6AB041E}"/>
              </a:ext>
            </a:extLst>
          </p:cNvPr>
          <p:cNvCxnSpPr>
            <a:cxnSpLocks/>
          </p:cNvCxnSpPr>
          <p:nvPr/>
        </p:nvCxnSpPr>
        <p:spPr>
          <a:xfrm>
            <a:off x="6655146" y="3938811"/>
            <a:ext cx="1510765" cy="223198"/>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EBE7263-277D-F62E-B684-53698DD9D439}"/>
              </a:ext>
            </a:extLst>
          </p:cNvPr>
          <p:cNvCxnSpPr>
            <a:cxnSpLocks/>
          </p:cNvCxnSpPr>
          <p:nvPr/>
        </p:nvCxnSpPr>
        <p:spPr>
          <a:xfrm flipV="1">
            <a:off x="8650494" y="3848114"/>
            <a:ext cx="1464192" cy="361131"/>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A9E0903-03D3-32C5-ECEE-33F9E059B908}"/>
              </a:ext>
            </a:extLst>
          </p:cNvPr>
          <p:cNvCxnSpPr>
            <a:cxnSpLocks/>
          </p:cNvCxnSpPr>
          <p:nvPr/>
        </p:nvCxnSpPr>
        <p:spPr>
          <a:xfrm flipH="1">
            <a:off x="9861659" y="3997657"/>
            <a:ext cx="431028" cy="1346533"/>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3898AE1-B4F0-1AAF-353D-25000E432EBC}"/>
              </a:ext>
            </a:extLst>
          </p:cNvPr>
          <p:cNvCxnSpPr>
            <a:cxnSpLocks/>
          </p:cNvCxnSpPr>
          <p:nvPr/>
        </p:nvCxnSpPr>
        <p:spPr>
          <a:xfrm>
            <a:off x="9959795" y="5613591"/>
            <a:ext cx="901110" cy="307391"/>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3" name="Graphic 21">
            <a:extLst>
              <a:ext uri="{FF2B5EF4-FFF2-40B4-BE49-F238E27FC236}">
                <a16:creationId xmlns:a16="http://schemas.microsoft.com/office/drawing/2014/main" id="{F3F63807-5AB7-7993-1CB9-DB89DE8A4C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60905" y="574156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24">
            <a:extLst>
              <a:ext uri="{FF2B5EF4-FFF2-40B4-BE49-F238E27FC236}">
                <a16:creationId xmlns:a16="http://schemas.microsoft.com/office/drawing/2014/main" id="{D004BEBF-AA2F-6F3A-9A19-3A98E104DE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066" y="135110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041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par>
                          <p:cTn id="23" fill="hold">
                            <p:stCondLst>
                              <p:cond delay="500"/>
                            </p:stCondLst>
                            <p:childTnLst>
                              <p:par>
                                <p:cTn id="24" presetID="10" presetClass="entr" presetSubtype="0" fill="hold" nodeType="afterEffect">
                                  <p:stCondLst>
                                    <p:cond delay="10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childTnLst>
                          </p:cTn>
                        </p:par>
                        <p:par>
                          <p:cTn id="27" fill="hold">
                            <p:stCondLst>
                              <p:cond delay="1100"/>
                            </p:stCondLst>
                            <p:childTnLst>
                              <p:par>
                                <p:cTn id="28" presetID="10" presetClass="entr" presetSubtype="0" fill="hold" nodeType="afterEffect">
                                  <p:stCondLst>
                                    <p:cond delay="10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500"/>
                                        <p:tgtEl>
                                          <p:spTgt spid="56"/>
                                        </p:tgtEl>
                                      </p:cBhvr>
                                    </p:animEffect>
                                  </p:childTnLst>
                                </p:cTn>
                              </p:par>
                            </p:childTnLst>
                          </p:cTn>
                        </p:par>
                        <p:par>
                          <p:cTn id="31" fill="hold">
                            <p:stCondLst>
                              <p:cond delay="1700"/>
                            </p:stCondLst>
                            <p:childTnLst>
                              <p:par>
                                <p:cTn id="32" presetID="10" presetClass="entr" presetSubtype="0" fill="hold" nodeType="afterEffect">
                                  <p:stCondLst>
                                    <p:cond delay="10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500"/>
                                        <p:tgtEl>
                                          <p:spTgt spid="59"/>
                                        </p:tgtEl>
                                      </p:cBhvr>
                                    </p:animEffect>
                                  </p:childTnLst>
                                </p:cTn>
                              </p:par>
                            </p:childTnLst>
                          </p:cTn>
                        </p:par>
                        <p:par>
                          <p:cTn id="35" fill="hold">
                            <p:stCondLst>
                              <p:cond delay="2300"/>
                            </p:stCondLst>
                            <p:childTnLst>
                              <p:par>
                                <p:cTn id="36" presetID="10" presetClass="entr" presetSubtype="0" fill="hold" nodeType="afterEffect">
                                  <p:stCondLst>
                                    <p:cond delay="100"/>
                                  </p:stCondLst>
                                  <p:childTnLst>
                                    <p:set>
                                      <p:cBhvr>
                                        <p:cTn id="37" dur="1" fill="hold">
                                          <p:stCondLst>
                                            <p:cond delay="0"/>
                                          </p:stCondLst>
                                        </p:cTn>
                                        <p:tgtEl>
                                          <p:spTgt spid="61"/>
                                        </p:tgtEl>
                                        <p:attrNameLst>
                                          <p:attrName>style.visibility</p:attrName>
                                        </p:attrNameLst>
                                      </p:cBhvr>
                                      <p:to>
                                        <p:strVal val="visible"/>
                                      </p:to>
                                    </p:set>
                                    <p:animEffect transition="in" filter="fade">
                                      <p:cBhvr>
                                        <p:cTn id="38" dur="500"/>
                                        <p:tgtEl>
                                          <p:spTgt spid="61"/>
                                        </p:tgtEl>
                                      </p:cBhvr>
                                    </p:animEffect>
                                  </p:childTnLst>
                                </p:cTn>
                              </p:par>
                            </p:childTnLst>
                          </p:cTn>
                        </p:par>
                        <p:par>
                          <p:cTn id="39" fill="hold">
                            <p:stCondLst>
                              <p:cond delay="2900"/>
                            </p:stCondLst>
                            <p:childTnLst>
                              <p:par>
                                <p:cTn id="40" presetID="10" presetClass="entr" presetSubtype="0" fill="hold" nodeType="afterEffect">
                                  <p:stCondLst>
                                    <p:cond delay="10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500"/>
                                        <p:tgtEl>
                                          <p:spTgt spid="63"/>
                                        </p:tgtEl>
                                      </p:cBhvr>
                                    </p:animEffect>
                                  </p:childTnLst>
                                </p:cTn>
                              </p:par>
                            </p:childTnLst>
                          </p:cTn>
                        </p:par>
                        <p:par>
                          <p:cTn id="43" fill="hold">
                            <p:stCondLst>
                              <p:cond delay="3500"/>
                            </p:stCondLst>
                            <p:childTnLst>
                              <p:par>
                                <p:cTn id="44" presetID="10" presetClass="entr" presetSubtype="0" fill="hold" nodeType="afterEffect">
                                  <p:stCondLst>
                                    <p:cond delay="10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childTnLst>
                          </p:cTn>
                        </p:par>
                        <p:par>
                          <p:cTn id="47" fill="hold">
                            <p:stCondLst>
                              <p:cond delay="4100"/>
                            </p:stCondLst>
                            <p:childTnLst>
                              <p:par>
                                <p:cTn id="48" presetID="10" presetClass="entr" presetSubtype="0" fill="hold" nodeType="afterEffect">
                                  <p:stCondLst>
                                    <p:cond delay="100"/>
                                  </p:stCondLst>
                                  <p:childTnLst>
                                    <p:set>
                                      <p:cBhvr>
                                        <p:cTn id="49" dur="1" fill="hold">
                                          <p:stCondLst>
                                            <p:cond delay="0"/>
                                          </p:stCondLst>
                                        </p:cTn>
                                        <p:tgtEl>
                                          <p:spTgt spid="67"/>
                                        </p:tgtEl>
                                        <p:attrNameLst>
                                          <p:attrName>style.visibility</p:attrName>
                                        </p:attrNameLst>
                                      </p:cBhvr>
                                      <p:to>
                                        <p:strVal val="visible"/>
                                      </p:to>
                                    </p:set>
                                    <p:animEffect transition="in" filter="fade">
                                      <p:cBhvr>
                                        <p:cTn id="50" dur="500"/>
                                        <p:tgtEl>
                                          <p:spTgt spid="67"/>
                                        </p:tgtEl>
                                      </p:cBhvr>
                                    </p:animEffect>
                                  </p:childTnLst>
                                </p:cTn>
                              </p:par>
                            </p:childTnLst>
                          </p:cTn>
                        </p:par>
                        <p:par>
                          <p:cTn id="51" fill="hold">
                            <p:stCondLst>
                              <p:cond delay="4700"/>
                            </p:stCondLst>
                            <p:childTnLst>
                              <p:par>
                                <p:cTn id="52" presetID="10" presetClass="entr" presetSubtype="0" fill="hold" nodeType="afterEffect">
                                  <p:stCondLst>
                                    <p:cond delay="100"/>
                                  </p:stCondLst>
                                  <p:childTnLst>
                                    <p:set>
                                      <p:cBhvr>
                                        <p:cTn id="53" dur="1" fill="hold">
                                          <p:stCondLst>
                                            <p:cond delay="0"/>
                                          </p:stCondLst>
                                        </p:cTn>
                                        <p:tgtEl>
                                          <p:spTgt spid="69"/>
                                        </p:tgtEl>
                                        <p:attrNameLst>
                                          <p:attrName>style.visibility</p:attrName>
                                        </p:attrNameLst>
                                      </p:cBhvr>
                                      <p:to>
                                        <p:strVal val="visible"/>
                                      </p:to>
                                    </p:set>
                                    <p:animEffect transition="in" filter="fade">
                                      <p:cBhvr>
                                        <p:cTn id="5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42928-E5CC-4C4C-9726-4DD7B7504158}"/>
              </a:ext>
            </a:extLst>
          </p:cNvPr>
          <p:cNvSpPr>
            <a:spLocks noGrp="1"/>
          </p:cNvSpPr>
          <p:nvPr>
            <p:ph type="title"/>
          </p:nvPr>
        </p:nvSpPr>
        <p:spPr/>
        <p:txBody>
          <a:bodyPr>
            <a:normAutofit/>
          </a:bodyPr>
          <a:lstStyle/>
          <a:p>
            <a:r>
              <a:rPr lang="en-US" dirty="0"/>
              <a:t>Routing and Multiple Networks</a:t>
            </a:r>
          </a:p>
        </p:txBody>
      </p:sp>
      <p:sp>
        <p:nvSpPr>
          <p:cNvPr id="7" name="TextBox 27">
            <a:extLst>
              <a:ext uri="{FF2B5EF4-FFF2-40B4-BE49-F238E27FC236}">
                <a16:creationId xmlns:a16="http://schemas.microsoft.com/office/drawing/2014/main" id="{0B7DF34D-F6C5-EC75-3766-FC3638C125E3}"/>
              </a:ext>
            </a:extLst>
          </p:cNvPr>
          <p:cNvSpPr txBox="1">
            <a:spLocks noChangeArrowheads="1"/>
          </p:cNvSpPr>
          <p:nvPr/>
        </p:nvSpPr>
        <p:spPr bwMode="auto">
          <a:xfrm>
            <a:off x="2080004" y="1680586"/>
            <a:ext cx="13705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tx2"/>
                </a:solidFill>
                <a:latin typeface="Arial" panose="020B0604020202020204" pitchFamily="34" charset="0"/>
                <a:ea typeface="Amazon Ember" panose="020B0603020204020204" pitchFamily="34" charset="0"/>
                <a:cs typeface="Arial" panose="020B0604020202020204" pitchFamily="34" charset="0"/>
              </a:rPr>
              <a:t>Router</a:t>
            </a:r>
          </a:p>
        </p:txBody>
      </p:sp>
      <p:pic>
        <p:nvPicPr>
          <p:cNvPr id="8" name="Graphic 31">
            <a:extLst>
              <a:ext uri="{FF2B5EF4-FFF2-40B4-BE49-F238E27FC236}">
                <a16:creationId xmlns:a16="http://schemas.microsoft.com/office/drawing/2014/main" id="{8836A1BE-5EE7-378D-162A-AD315E4286E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574775" y="1299586"/>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31">
            <a:extLst>
              <a:ext uri="{FF2B5EF4-FFF2-40B4-BE49-F238E27FC236}">
                <a16:creationId xmlns:a16="http://schemas.microsoft.com/office/drawing/2014/main" id="{22C4C8BC-1273-8076-81CD-F89019937A0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967704" y="1530418"/>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31">
            <a:extLst>
              <a:ext uri="{FF2B5EF4-FFF2-40B4-BE49-F238E27FC236}">
                <a16:creationId xmlns:a16="http://schemas.microsoft.com/office/drawing/2014/main" id="{6558D8C8-2221-C169-5001-2DDF309B95E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411978" y="2200054"/>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31">
            <a:extLst>
              <a:ext uri="{FF2B5EF4-FFF2-40B4-BE49-F238E27FC236}">
                <a16:creationId xmlns:a16="http://schemas.microsoft.com/office/drawing/2014/main" id="{7F91BA9F-07F3-0215-36AB-60BF86DA3F62}"/>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318523" y="1069183"/>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31">
            <a:extLst>
              <a:ext uri="{FF2B5EF4-FFF2-40B4-BE49-F238E27FC236}">
                <a16:creationId xmlns:a16="http://schemas.microsoft.com/office/drawing/2014/main" id="{164F959C-122E-B2D9-23CA-3A698C23B9B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660432" y="2390554"/>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31">
            <a:extLst>
              <a:ext uri="{FF2B5EF4-FFF2-40B4-BE49-F238E27FC236}">
                <a16:creationId xmlns:a16="http://schemas.microsoft.com/office/drawing/2014/main" id="{6E6C1D49-9C2E-20A5-60FD-5FF2ABA03C7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638411" y="1888109"/>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31">
            <a:extLst>
              <a:ext uri="{FF2B5EF4-FFF2-40B4-BE49-F238E27FC236}">
                <a16:creationId xmlns:a16="http://schemas.microsoft.com/office/drawing/2014/main" id="{C19E150E-33DE-28DD-48C3-0171B422004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158204" y="2934937"/>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31">
            <a:extLst>
              <a:ext uri="{FF2B5EF4-FFF2-40B4-BE49-F238E27FC236}">
                <a16:creationId xmlns:a16="http://schemas.microsoft.com/office/drawing/2014/main" id="{D11BB728-5F64-35E3-5542-859EDD4EF18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586704" y="368392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31">
            <a:extLst>
              <a:ext uri="{FF2B5EF4-FFF2-40B4-BE49-F238E27FC236}">
                <a16:creationId xmlns:a16="http://schemas.microsoft.com/office/drawing/2014/main" id="{CB27C3A1-057D-08CD-D020-555167E1C88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489888" y="3705447"/>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1">
            <a:extLst>
              <a:ext uri="{FF2B5EF4-FFF2-40B4-BE49-F238E27FC236}">
                <a16:creationId xmlns:a16="http://schemas.microsoft.com/office/drawing/2014/main" id="{8B34F62D-6526-E4BA-D4B6-FB6119F65482}"/>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410886" y="2929809"/>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31">
            <a:extLst>
              <a:ext uri="{FF2B5EF4-FFF2-40B4-BE49-F238E27FC236}">
                <a16:creationId xmlns:a16="http://schemas.microsoft.com/office/drawing/2014/main" id="{2548B68F-A4C0-B095-DF18-5469C7AC7DB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346233" y="124950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31">
            <a:extLst>
              <a:ext uri="{FF2B5EF4-FFF2-40B4-BE49-F238E27FC236}">
                <a16:creationId xmlns:a16="http://schemas.microsoft.com/office/drawing/2014/main" id="{F1947F00-25C6-92D7-4198-4F61A53BA8B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761704" y="1796002"/>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31">
            <a:extLst>
              <a:ext uri="{FF2B5EF4-FFF2-40B4-BE49-F238E27FC236}">
                <a16:creationId xmlns:a16="http://schemas.microsoft.com/office/drawing/2014/main" id="{4FCBF17B-A9EE-D500-D602-3ECB8BC28298}"/>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286803" y="2548809"/>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31">
            <a:extLst>
              <a:ext uri="{FF2B5EF4-FFF2-40B4-BE49-F238E27FC236}">
                <a16:creationId xmlns:a16="http://schemas.microsoft.com/office/drawing/2014/main" id="{95B204DB-92D9-706B-DB0F-D5B87624197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282403" y="3657613"/>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31">
            <a:extLst>
              <a:ext uri="{FF2B5EF4-FFF2-40B4-BE49-F238E27FC236}">
                <a16:creationId xmlns:a16="http://schemas.microsoft.com/office/drawing/2014/main" id="{23684CF2-D53F-A7DC-F39D-D50F1195109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408249" y="333736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31">
            <a:extLst>
              <a:ext uri="{FF2B5EF4-FFF2-40B4-BE49-F238E27FC236}">
                <a16:creationId xmlns:a16="http://schemas.microsoft.com/office/drawing/2014/main" id="{1EEBABC3-8B9A-C8BA-FA96-A4E43CBA2B9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9578795" y="534419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31">
            <a:extLst>
              <a:ext uri="{FF2B5EF4-FFF2-40B4-BE49-F238E27FC236}">
                <a16:creationId xmlns:a16="http://schemas.microsoft.com/office/drawing/2014/main" id="{20A4E959-781D-3BBD-EACB-CC438E2865D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479905" y="4532237"/>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31">
            <a:extLst>
              <a:ext uri="{FF2B5EF4-FFF2-40B4-BE49-F238E27FC236}">
                <a16:creationId xmlns:a16="http://schemas.microsoft.com/office/drawing/2014/main" id="{3CB8850C-FD3C-E32A-16A6-C92DAA50664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114686" y="3529971"/>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31">
            <a:extLst>
              <a:ext uri="{FF2B5EF4-FFF2-40B4-BE49-F238E27FC236}">
                <a16:creationId xmlns:a16="http://schemas.microsoft.com/office/drawing/2014/main" id="{D0B6C2CD-1F9C-D783-E20A-16EDDC535BB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8487185" y="5051782"/>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31">
            <a:extLst>
              <a:ext uri="{FF2B5EF4-FFF2-40B4-BE49-F238E27FC236}">
                <a16:creationId xmlns:a16="http://schemas.microsoft.com/office/drawing/2014/main" id="{DCF6B596-7545-3136-DF73-26190426166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027249" y="553469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31">
            <a:extLst>
              <a:ext uri="{FF2B5EF4-FFF2-40B4-BE49-F238E27FC236}">
                <a16:creationId xmlns:a16="http://schemas.microsoft.com/office/drawing/2014/main" id="{AEFE3511-A044-43D4-0AB3-D9BA1D38C5A6}"/>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699523" y="5143513"/>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31">
            <a:extLst>
              <a:ext uri="{FF2B5EF4-FFF2-40B4-BE49-F238E27FC236}">
                <a16:creationId xmlns:a16="http://schemas.microsoft.com/office/drawing/2014/main" id="{0F5AD63F-EA1B-4BCF-6A9E-663A19B3005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326933" y="4162009"/>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31">
            <a:extLst>
              <a:ext uri="{FF2B5EF4-FFF2-40B4-BE49-F238E27FC236}">
                <a16:creationId xmlns:a16="http://schemas.microsoft.com/office/drawing/2014/main" id="{DE7F5023-7785-2ED2-7194-349B48E005C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8106185" y="252896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Graphic 31">
            <a:extLst>
              <a:ext uri="{FF2B5EF4-FFF2-40B4-BE49-F238E27FC236}">
                <a16:creationId xmlns:a16="http://schemas.microsoft.com/office/drawing/2014/main" id="{376C2F19-B30A-D489-4D98-40D96C6C4512}"/>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952204" y="443602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31">
            <a:extLst>
              <a:ext uri="{FF2B5EF4-FFF2-40B4-BE49-F238E27FC236}">
                <a16:creationId xmlns:a16="http://schemas.microsoft.com/office/drawing/2014/main" id="{52A28FC2-3C49-FDCF-D549-EFB1B0B5B26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8217703" y="4038613"/>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31">
            <a:extLst>
              <a:ext uri="{FF2B5EF4-FFF2-40B4-BE49-F238E27FC236}">
                <a16:creationId xmlns:a16="http://schemas.microsoft.com/office/drawing/2014/main" id="{942BDF12-007A-5817-A099-9BACA90F0F7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9052668" y="330292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a:extLst>
              <a:ext uri="{FF2B5EF4-FFF2-40B4-BE49-F238E27FC236}">
                <a16:creationId xmlns:a16="http://schemas.microsoft.com/office/drawing/2014/main" id="{3F2255AB-4CDD-2A78-CA1B-B0E86A284A77}"/>
              </a:ext>
            </a:extLst>
          </p:cNvPr>
          <p:cNvCxnSpPr>
            <a:cxnSpLocks/>
          </p:cNvCxnSpPr>
          <p:nvPr/>
        </p:nvCxnSpPr>
        <p:spPr>
          <a:xfrm>
            <a:off x="844502" y="1994478"/>
            <a:ext cx="1891771"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14D8920-01BE-1BD0-C917-04E02F1B9B95}"/>
              </a:ext>
            </a:extLst>
          </p:cNvPr>
          <p:cNvCxnSpPr>
            <a:cxnSpLocks/>
          </p:cNvCxnSpPr>
          <p:nvPr/>
        </p:nvCxnSpPr>
        <p:spPr>
          <a:xfrm>
            <a:off x="3008194" y="1530419"/>
            <a:ext cx="898478" cy="160751"/>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88EE040-E946-AFF5-1838-CD6ED9AA78A6}"/>
              </a:ext>
            </a:extLst>
          </p:cNvPr>
          <p:cNvCxnSpPr>
            <a:cxnSpLocks/>
          </p:cNvCxnSpPr>
          <p:nvPr/>
        </p:nvCxnSpPr>
        <p:spPr>
          <a:xfrm>
            <a:off x="4409737" y="1783834"/>
            <a:ext cx="1191649" cy="266853"/>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73C90C6-3709-3034-EAF8-658B262E8EB2}"/>
              </a:ext>
            </a:extLst>
          </p:cNvPr>
          <p:cNvCxnSpPr>
            <a:cxnSpLocks/>
          </p:cNvCxnSpPr>
          <p:nvPr/>
        </p:nvCxnSpPr>
        <p:spPr>
          <a:xfrm flipH="1" flipV="1">
            <a:off x="5585721" y="1502910"/>
            <a:ext cx="243190" cy="358141"/>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AE2D789-0948-F459-524D-B2E4204CC2E5}"/>
              </a:ext>
            </a:extLst>
          </p:cNvPr>
          <p:cNvCxnSpPr>
            <a:cxnSpLocks/>
          </p:cNvCxnSpPr>
          <p:nvPr/>
        </p:nvCxnSpPr>
        <p:spPr>
          <a:xfrm>
            <a:off x="5749120" y="1259683"/>
            <a:ext cx="533284" cy="150108"/>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64AD255-F49A-C576-534C-3BB4260F62AD}"/>
              </a:ext>
            </a:extLst>
          </p:cNvPr>
          <p:cNvCxnSpPr>
            <a:cxnSpLocks/>
          </p:cNvCxnSpPr>
          <p:nvPr/>
        </p:nvCxnSpPr>
        <p:spPr>
          <a:xfrm>
            <a:off x="6663404" y="1630505"/>
            <a:ext cx="127658" cy="19050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C9A589E-C90B-B7F3-9A29-B41115020300}"/>
              </a:ext>
            </a:extLst>
          </p:cNvPr>
          <p:cNvCxnSpPr>
            <a:cxnSpLocks/>
          </p:cNvCxnSpPr>
          <p:nvPr/>
        </p:nvCxnSpPr>
        <p:spPr>
          <a:xfrm flipH="1">
            <a:off x="6585045" y="2123809"/>
            <a:ext cx="208947" cy="452296"/>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418E833-7A23-FAFB-3896-7AA72521D5AC}"/>
              </a:ext>
            </a:extLst>
          </p:cNvPr>
          <p:cNvCxnSpPr>
            <a:cxnSpLocks/>
          </p:cNvCxnSpPr>
          <p:nvPr/>
        </p:nvCxnSpPr>
        <p:spPr>
          <a:xfrm>
            <a:off x="6477626" y="2969693"/>
            <a:ext cx="0" cy="641278"/>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78ECFA2-AF31-4C26-C643-F914F6AB041E}"/>
              </a:ext>
            </a:extLst>
          </p:cNvPr>
          <p:cNvCxnSpPr>
            <a:cxnSpLocks/>
          </p:cNvCxnSpPr>
          <p:nvPr/>
        </p:nvCxnSpPr>
        <p:spPr>
          <a:xfrm>
            <a:off x="6655146" y="3938811"/>
            <a:ext cx="1510765" cy="223198"/>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EBE7263-277D-F62E-B684-53698DD9D439}"/>
              </a:ext>
            </a:extLst>
          </p:cNvPr>
          <p:cNvCxnSpPr>
            <a:cxnSpLocks/>
          </p:cNvCxnSpPr>
          <p:nvPr/>
        </p:nvCxnSpPr>
        <p:spPr>
          <a:xfrm flipV="1">
            <a:off x="8650494" y="3848114"/>
            <a:ext cx="1464192" cy="361131"/>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3898AE1-B4F0-1AAF-353D-25000E432EBC}"/>
              </a:ext>
            </a:extLst>
          </p:cNvPr>
          <p:cNvCxnSpPr>
            <a:cxnSpLocks/>
          </p:cNvCxnSpPr>
          <p:nvPr/>
        </p:nvCxnSpPr>
        <p:spPr>
          <a:xfrm>
            <a:off x="9959795" y="5613591"/>
            <a:ext cx="901110" cy="307391"/>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4E3BEA28-8001-37CA-2FD2-AD40260C227A}"/>
              </a:ext>
            </a:extLst>
          </p:cNvPr>
          <p:cNvCxnSpPr>
            <a:cxnSpLocks/>
          </p:cNvCxnSpPr>
          <p:nvPr/>
        </p:nvCxnSpPr>
        <p:spPr>
          <a:xfrm flipH="1" flipV="1">
            <a:off x="9959795" y="5725191"/>
            <a:ext cx="901110" cy="319354"/>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33742D6-9E9D-75EE-D6A2-D59D7840C20A}"/>
              </a:ext>
            </a:extLst>
          </p:cNvPr>
          <p:cNvCxnSpPr>
            <a:cxnSpLocks/>
          </p:cNvCxnSpPr>
          <p:nvPr/>
        </p:nvCxnSpPr>
        <p:spPr>
          <a:xfrm flipV="1">
            <a:off x="9792669" y="3980597"/>
            <a:ext cx="426093" cy="1331580"/>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8416F5C-B239-D114-E105-ED7233D4B9BB}"/>
              </a:ext>
            </a:extLst>
          </p:cNvPr>
          <p:cNvCxnSpPr>
            <a:cxnSpLocks/>
          </p:cNvCxnSpPr>
          <p:nvPr/>
        </p:nvCxnSpPr>
        <p:spPr>
          <a:xfrm flipH="1">
            <a:off x="9861659" y="3997657"/>
            <a:ext cx="431028" cy="1346533"/>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8" name="Graphic 31">
            <a:extLst>
              <a:ext uri="{FF2B5EF4-FFF2-40B4-BE49-F238E27FC236}">
                <a16:creationId xmlns:a16="http://schemas.microsoft.com/office/drawing/2014/main" id="{EA698DCE-B662-350C-7D16-BA249F6FD0DF}"/>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9428867" y="4352509"/>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Straight Arrow Connector 48">
            <a:extLst>
              <a:ext uri="{FF2B5EF4-FFF2-40B4-BE49-F238E27FC236}">
                <a16:creationId xmlns:a16="http://schemas.microsoft.com/office/drawing/2014/main" id="{0209355F-AAD9-C155-9ECD-38AA5922C8BD}"/>
              </a:ext>
            </a:extLst>
          </p:cNvPr>
          <p:cNvCxnSpPr>
            <a:cxnSpLocks/>
          </p:cNvCxnSpPr>
          <p:nvPr/>
        </p:nvCxnSpPr>
        <p:spPr>
          <a:xfrm flipH="1">
            <a:off x="9769295" y="3948041"/>
            <a:ext cx="404373" cy="404468"/>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AE41DB7-88E9-E692-D2AD-39B968A5BE58}"/>
              </a:ext>
            </a:extLst>
          </p:cNvPr>
          <p:cNvCxnSpPr>
            <a:cxnSpLocks/>
          </p:cNvCxnSpPr>
          <p:nvPr/>
        </p:nvCxnSpPr>
        <p:spPr>
          <a:xfrm flipH="1">
            <a:off x="8868185" y="4634381"/>
            <a:ext cx="563412" cy="466470"/>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2A95362-847B-05FA-B4DA-F5DCD69A6475}"/>
              </a:ext>
            </a:extLst>
          </p:cNvPr>
          <p:cNvCxnSpPr>
            <a:cxnSpLocks/>
          </p:cNvCxnSpPr>
          <p:nvPr/>
        </p:nvCxnSpPr>
        <p:spPr>
          <a:xfrm flipH="1">
            <a:off x="7460041" y="5298274"/>
            <a:ext cx="1015458" cy="315318"/>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8B8053A-3E72-F957-CC9C-E4F0F361CA30}"/>
              </a:ext>
            </a:extLst>
          </p:cNvPr>
          <p:cNvCxnSpPr>
            <a:cxnSpLocks/>
          </p:cNvCxnSpPr>
          <p:nvPr/>
        </p:nvCxnSpPr>
        <p:spPr>
          <a:xfrm flipV="1">
            <a:off x="7269541" y="3770194"/>
            <a:ext cx="329208" cy="1742918"/>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C81A99A-309B-9E9E-6CDB-BEC91BE3C489}"/>
              </a:ext>
            </a:extLst>
          </p:cNvPr>
          <p:cNvCxnSpPr>
            <a:cxnSpLocks/>
          </p:cNvCxnSpPr>
          <p:nvPr/>
        </p:nvCxnSpPr>
        <p:spPr>
          <a:xfrm flipH="1">
            <a:off x="6054321" y="3691069"/>
            <a:ext cx="1379205" cy="1452443"/>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899372F-6F04-1EE6-2668-424ECBA4C3F8}"/>
              </a:ext>
            </a:extLst>
          </p:cNvPr>
          <p:cNvCxnSpPr>
            <a:cxnSpLocks/>
          </p:cNvCxnSpPr>
          <p:nvPr/>
        </p:nvCxnSpPr>
        <p:spPr>
          <a:xfrm flipH="1" flipV="1">
            <a:off x="4836489" y="4101813"/>
            <a:ext cx="859357" cy="1117560"/>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D0BA484-63DC-B4B6-E83E-5FBF4C6DA768}"/>
              </a:ext>
            </a:extLst>
          </p:cNvPr>
          <p:cNvCxnSpPr>
            <a:cxnSpLocks/>
          </p:cNvCxnSpPr>
          <p:nvPr/>
        </p:nvCxnSpPr>
        <p:spPr>
          <a:xfrm flipH="1" flipV="1">
            <a:off x="4025692" y="3874425"/>
            <a:ext cx="425094" cy="24816"/>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C0E7B1F-23C8-2059-2C45-0617A9AFD4B2}"/>
              </a:ext>
            </a:extLst>
          </p:cNvPr>
          <p:cNvCxnSpPr>
            <a:cxnSpLocks/>
          </p:cNvCxnSpPr>
          <p:nvPr/>
        </p:nvCxnSpPr>
        <p:spPr>
          <a:xfrm flipH="1" flipV="1">
            <a:off x="3685626" y="2576104"/>
            <a:ext cx="261669" cy="1138757"/>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BF97ECA-2773-D02E-DC7A-C09EC39BE1F5}"/>
              </a:ext>
            </a:extLst>
          </p:cNvPr>
          <p:cNvCxnSpPr>
            <a:cxnSpLocks/>
          </p:cNvCxnSpPr>
          <p:nvPr/>
        </p:nvCxnSpPr>
        <p:spPr>
          <a:xfrm>
            <a:off x="3818796" y="2400487"/>
            <a:ext cx="1520879" cy="689452"/>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AF98A8F-0E88-2B09-666B-979329E7B49B}"/>
              </a:ext>
            </a:extLst>
          </p:cNvPr>
          <p:cNvCxnSpPr>
            <a:cxnSpLocks/>
          </p:cNvCxnSpPr>
          <p:nvPr/>
        </p:nvCxnSpPr>
        <p:spPr>
          <a:xfrm flipH="1" flipV="1">
            <a:off x="5041432" y="2672867"/>
            <a:ext cx="344245" cy="303353"/>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7A949F76-3D50-57C8-7C94-16C2B4516B05}"/>
              </a:ext>
            </a:extLst>
          </p:cNvPr>
          <p:cNvCxnSpPr>
            <a:cxnSpLocks/>
          </p:cNvCxnSpPr>
          <p:nvPr/>
        </p:nvCxnSpPr>
        <p:spPr>
          <a:xfrm flipH="1" flipV="1">
            <a:off x="4298763" y="1923064"/>
            <a:ext cx="381625" cy="477424"/>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15C1C6C-4B80-BDC4-E4F2-85C39AF015EE}"/>
              </a:ext>
            </a:extLst>
          </p:cNvPr>
          <p:cNvCxnSpPr>
            <a:cxnSpLocks/>
          </p:cNvCxnSpPr>
          <p:nvPr/>
        </p:nvCxnSpPr>
        <p:spPr>
          <a:xfrm flipH="1" flipV="1">
            <a:off x="2955775" y="1606068"/>
            <a:ext cx="980898" cy="185550"/>
          </a:xfrm>
          <a:prstGeom prst="straightConnector1">
            <a:avLst/>
          </a:prstGeom>
          <a:ln w="12700">
            <a:solidFill>
              <a:schemeClr val="accent5">
                <a:lumMod val="20000"/>
                <a:lumOff val="80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125B621-E20A-3C3A-FB2D-696D0E10B76B}"/>
              </a:ext>
            </a:extLst>
          </p:cNvPr>
          <p:cNvCxnSpPr>
            <a:cxnSpLocks/>
          </p:cNvCxnSpPr>
          <p:nvPr/>
        </p:nvCxnSpPr>
        <p:spPr>
          <a:xfrm flipH="1" flipV="1">
            <a:off x="844502" y="2092396"/>
            <a:ext cx="1891771" cy="5908"/>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9" name="Graphic 21">
            <a:extLst>
              <a:ext uri="{FF2B5EF4-FFF2-40B4-BE49-F238E27FC236}">
                <a16:creationId xmlns:a16="http://schemas.microsoft.com/office/drawing/2014/main" id="{FD6182B9-E297-BA51-AE38-A7F700A893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60905" y="574156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24">
            <a:extLst>
              <a:ext uri="{FF2B5EF4-FFF2-40B4-BE49-F238E27FC236}">
                <a16:creationId xmlns:a16="http://schemas.microsoft.com/office/drawing/2014/main" id="{F4F27912-BD0F-A924-AB8C-F0A810D203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066" y="135110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689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par>
                          <p:cTn id="23" fill="hold">
                            <p:stCondLst>
                              <p:cond delay="500"/>
                            </p:stCondLst>
                            <p:childTnLst>
                              <p:par>
                                <p:cTn id="24" presetID="10" presetClass="entr" presetSubtype="0" fill="hold" nodeType="afterEffect">
                                  <p:stCondLst>
                                    <p:cond delay="10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par>
                          <p:cTn id="27" fill="hold">
                            <p:stCondLst>
                              <p:cond delay="1100"/>
                            </p:stCondLst>
                            <p:childTnLst>
                              <p:par>
                                <p:cTn id="28" presetID="10" presetClass="entr" presetSubtype="0" fill="hold" nodeType="afterEffect">
                                  <p:stCondLst>
                                    <p:cond delay="10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500"/>
                                        <p:tgtEl>
                                          <p:spTgt spid="60"/>
                                        </p:tgtEl>
                                      </p:cBhvr>
                                    </p:animEffect>
                                  </p:childTnLst>
                                </p:cTn>
                              </p:par>
                            </p:childTnLst>
                          </p:cTn>
                        </p:par>
                        <p:par>
                          <p:cTn id="31" fill="hold">
                            <p:stCondLst>
                              <p:cond delay="1700"/>
                            </p:stCondLst>
                            <p:childTnLst>
                              <p:par>
                                <p:cTn id="32" presetID="10" presetClass="entr" presetSubtype="0" fill="hold" nodeType="afterEffect">
                                  <p:stCondLst>
                                    <p:cond delay="1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childTnLst>
                          </p:cTn>
                        </p:par>
                        <p:par>
                          <p:cTn id="35" fill="hold">
                            <p:stCondLst>
                              <p:cond delay="2300"/>
                            </p:stCondLst>
                            <p:childTnLst>
                              <p:par>
                                <p:cTn id="36" presetID="10" presetClass="entr" presetSubtype="0" fill="hold" nodeType="afterEffect">
                                  <p:stCondLst>
                                    <p:cond delay="100"/>
                                  </p:stCondLst>
                                  <p:childTnLst>
                                    <p:set>
                                      <p:cBhvr>
                                        <p:cTn id="37" dur="1" fill="hold">
                                          <p:stCondLst>
                                            <p:cond delay="0"/>
                                          </p:stCondLst>
                                        </p:cTn>
                                        <p:tgtEl>
                                          <p:spTgt spid="68"/>
                                        </p:tgtEl>
                                        <p:attrNameLst>
                                          <p:attrName>style.visibility</p:attrName>
                                        </p:attrNameLst>
                                      </p:cBhvr>
                                      <p:to>
                                        <p:strVal val="visible"/>
                                      </p:to>
                                    </p:set>
                                    <p:animEffect transition="in" filter="fade">
                                      <p:cBhvr>
                                        <p:cTn id="38" dur="500"/>
                                        <p:tgtEl>
                                          <p:spTgt spid="68"/>
                                        </p:tgtEl>
                                      </p:cBhvr>
                                    </p:animEffect>
                                  </p:childTnLst>
                                </p:cTn>
                              </p:par>
                            </p:childTnLst>
                          </p:cTn>
                        </p:par>
                        <p:par>
                          <p:cTn id="39" fill="hold">
                            <p:stCondLst>
                              <p:cond delay="2900"/>
                            </p:stCondLst>
                            <p:childTnLst>
                              <p:par>
                                <p:cTn id="40" presetID="10" presetClass="entr" presetSubtype="0" fill="hold" nodeType="afterEffect">
                                  <p:stCondLst>
                                    <p:cond delay="10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500"/>
                                        <p:tgtEl>
                                          <p:spTgt spid="71"/>
                                        </p:tgtEl>
                                      </p:cBhvr>
                                    </p:animEffect>
                                  </p:childTnLst>
                                </p:cTn>
                              </p:par>
                            </p:childTnLst>
                          </p:cTn>
                        </p:par>
                        <p:par>
                          <p:cTn id="43" fill="hold">
                            <p:stCondLst>
                              <p:cond delay="3500"/>
                            </p:stCondLst>
                            <p:childTnLst>
                              <p:par>
                                <p:cTn id="44" presetID="10" presetClass="entr" presetSubtype="0" fill="hold" nodeType="afterEffect">
                                  <p:stCondLst>
                                    <p:cond delay="100"/>
                                  </p:stCondLst>
                                  <p:childTnLst>
                                    <p:set>
                                      <p:cBhvr>
                                        <p:cTn id="45" dur="1" fill="hold">
                                          <p:stCondLst>
                                            <p:cond delay="0"/>
                                          </p:stCondLst>
                                        </p:cTn>
                                        <p:tgtEl>
                                          <p:spTgt spid="73"/>
                                        </p:tgtEl>
                                        <p:attrNameLst>
                                          <p:attrName>style.visibility</p:attrName>
                                        </p:attrNameLst>
                                      </p:cBhvr>
                                      <p:to>
                                        <p:strVal val="visible"/>
                                      </p:to>
                                    </p:set>
                                    <p:animEffect transition="in" filter="fade">
                                      <p:cBhvr>
                                        <p:cTn id="46" dur="500"/>
                                        <p:tgtEl>
                                          <p:spTgt spid="73"/>
                                        </p:tgtEl>
                                      </p:cBhvr>
                                    </p:animEffect>
                                  </p:childTnLst>
                                </p:cTn>
                              </p:par>
                            </p:childTnLst>
                          </p:cTn>
                        </p:par>
                        <p:par>
                          <p:cTn id="47" fill="hold">
                            <p:stCondLst>
                              <p:cond delay="4100"/>
                            </p:stCondLst>
                            <p:childTnLst>
                              <p:par>
                                <p:cTn id="48" presetID="10" presetClass="entr" presetSubtype="0" fill="hold" nodeType="afterEffect">
                                  <p:stCondLst>
                                    <p:cond delay="100"/>
                                  </p:stCondLst>
                                  <p:childTnLst>
                                    <p:set>
                                      <p:cBhvr>
                                        <p:cTn id="49" dur="1" fill="hold">
                                          <p:stCondLst>
                                            <p:cond delay="0"/>
                                          </p:stCondLst>
                                        </p:cTn>
                                        <p:tgtEl>
                                          <p:spTgt spid="75"/>
                                        </p:tgtEl>
                                        <p:attrNameLst>
                                          <p:attrName>style.visibility</p:attrName>
                                        </p:attrNameLst>
                                      </p:cBhvr>
                                      <p:to>
                                        <p:strVal val="visible"/>
                                      </p:to>
                                    </p:set>
                                    <p:animEffect transition="in" filter="fade">
                                      <p:cBhvr>
                                        <p:cTn id="50" dur="500"/>
                                        <p:tgtEl>
                                          <p:spTgt spid="75"/>
                                        </p:tgtEl>
                                      </p:cBhvr>
                                    </p:animEffect>
                                  </p:childTnLst>
                                </p:cTn>
                              </p:par>
                            </p:childTnLst>
                          </p:cTn>
                        </p:par>
                        <p:par>
                          <p:cTn id="51" fill="hold">
                            <p:stCondLst>
                              <p:cond delay="4700"/>
                            </p:stCondLst>
                            <p:childTnLst>
                              <p:par>
                                <p:cTn id="52" presetID="10" presetClass="entr" presetSubtype="0" fill="hold" nodeType="afterEffect">
                                  <p:stCondLst>
                                    <p:cond delay="10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childTnLst>
                          </p:cTn>
                        </p:par>
                        <p:par>
                          <p:cTn id="55" fill="hold">
                            <p:stCondLst>
                              <p:cond delay="5300"/>
                            </p:stCondLst>
                            <p:childTnLst>
                              <p:par>
                                <p:cTn id="56" presetID="10" presetClass="entr" presetSubtype="0" fill="hold" nodeType="afterEffect">
                                  <p:stCondLst>
                                    <p:cond delay="100"/>
                                  </p:stCondLst>
                                  <p:childTnLst>
                                    <p:set>
                                      <p:cBhvr>
                                        <p:cTn id="57" dur="1" fill="hold">
                                          <p:stCondLst>
                                            <p:cond delay="0"/>
                                          </p:stCondLst>
                                        </p:cTn>
                                        <p:tgtEl>
                                          <p:spTgt spid="79"/>
                                        </p:tgtEl>
                                        <p:attrNameLst>
                                          <p:attrName>style.visibility</p:attrName>
                                        </p:attrNameLst>
                                      </p:cBhvr>
                                      <p:to>
                                        <p:strVal val="visible"/>
                                      </p:to>
                                    </p:set>
                                    <p:animEffect transition="in" filter="fade">
                                      <p:cBhvr>
                                        <p:cTn id="58" dur="500"/>
                                        <p:tgtEl>
                                          <p:spTgt spid="79"/>
                                        </p:tgtEl>
                                      </p:cBhvr>
                                    </p:animEffect>
                                  </p:childTnLst>
                                </p:cTn>
                              </p:par>
                            </p:childTnLst>
                          </p:cTn>
                        </p:par>
                        <p:par>
                          <p:cTn id="59" fill="hold">
                            <p:stCondLst>
                              <p:cond delay="5900"/>
                            </p:stCondLst>
                            <p:childTnLst>
                              <p:par>
                                <p:cTn id="60" presetID="10" presetClass="entr" presetSubtype="0" fill="hold" nodeType="afterEffect">
                                  <p:stCondLst>
                                    <p:cond delay="100"/>
                                  </p:stCondLst>
                                  <p:childTnLst>
                                    <p:set>
                                      <p:cBhvr>
                                        <p:cTn id="61" dur="1" fill="hold">
                                          <p:stCondLst>
                                            <p:cond delay="0"/>
                                          </p:stCondLst>
                                        </p:cTn>
                                        <p:tgtEl>
                                          <p:spTgt spid="81"/>
                                        </p:tgtEl>
                                        <p:attrNameLst>
                                          <p:attrName>style.visibility</p:attrName>
                                        </p:attrNameLst>
                                      </p:cBhvr>
                                      <p:to>
                                        <p:strVal val="visible"/>
                                      </p:to>
                                    </p:set>
                                    <p:animEffect transition="in" filter="fade">
                                      <p:cBhvr>
                                        <p:cTn id="62" dur="500"/>
                                        <p:tgtEl>
                                          <p:spTgt spid="81"/>
                                        </p:tgtEl>
                                      </p:cBhvr>
                                    </p:animEffect>
                                  </p:childTnLst>
                                </p:cTn>
                              </p:par>
                            </p:childTnLst>
                          </p:cTn>
                        </p:par>
                        <p:par>
                          <p:cTn id="63" fill="hold">
                            <p:stCondLst>
                              <p:cond delay="6500"/>
                            </p:stCondLst>
                            <p:childTnLst>
                              <p:par>
                                <p:cTn id="64" presetID="10" presetClass="entr" presetSubtype="0" fill="hold" nodeType="afterEffect">
                                  <p:stCondLst>
                                    <p:cond delay="100"/>
                                  </p:stCondLst>
                                  <p:childTnLst>
                                    <p:set>
                                      <p:cBhvr>
                                        <p:cTn id="65" dur="1" fill="hold">
                                          <p:stCondLst>
                                            <p:cond delay="0"/>
                                          </p:stCondLst>
                                        </p:cTn>
                                        <p:tgtEl>
                                          <p:spTgt spid="83"/>
                                        </p:tgtEl>
                                        <p:attrNameLst>
                                          <p:attrName>style.visibility</p:attrName>
                                        </p:attrNameLst>
                                      </p:cBhvr>
                                      <p:to>
                                        <p:strVal val="visible"/>
                                      </p:to>
                                    </p:set>
                                    <p:animEffect transition="in" filter="fade">
                                      <p:cBhvr>
                                        <p:cTn id="66"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E0B0-0231-61BB-1689-338BBA8A8FB3}"/>
              </a:ext>
            </a:extLst>
          </p:cNvPr>
          <p:cNvSpPr>
            <a:spLocks noGrp="1"/>
          </p:cNvSpPr>
          <p:nvPr>
            <p:ph type="title"/>
          </p:nvPr>
        </p:nvSpPr>
        <p:spPr/>
        <p:txBody>
          <a:bodyPr/>
          <a:lstStyle/>
          <a:p>
            <a:r>
              <a:rPr lang="en-US" dirty="0"/>
              <a:t>TCP/UDP Ports</a:t>
            </a:r>
          </a:p>
        </p:txBody>
      </p:sp>
      <p:sp>
        <p:nvSpPr>
          <p:cNvPr id="3" name="Content Placeholder 2">
            <a:extLst>
              <a:ext uri="{FF2B5EF4-FFF2-40B4-BE49-F238E27FC236}">
                <a16:creationId xmlns:a16="http://schemas.microsoft.com/office/drawing/2014/main" id="{CCD3D44D-96A2-7B3F-1193-BFB4C3F1AFD0}"/>
              </a:ext>
            </a:extLst>
          </p:cNvPr>
          <p:cNvSpPr>
            <a:spLocks noGrp="1"/>
          </p:cNvSpPr>
          <p:nvPr>
            <p:ph idx="1"/>
          </p:nvPr>
        </p:nvSpPr>
        <p:spPr/>
        <p:txBody>
          <a:bodyPr/>
          <a:lstStyle/>
          <a:p>
            <a:r>
              <a:rPr lang="en-US" dirty="0"/>
              <a:t>IP (v4 or v6) gets packets between machines</a:t>
            </a:r>
          </a:p>
          <a:p>
            <a:pPr lvl="1"/>
            <a:r>
              <a:rPr lang="en-US" dirty="0"/>
              <a:t>We still need to identify applications</a:t>
            </a:r>
          </a:p>
          <a:p>
            <a:r>
              <a:rPr lang="en-US" dirty="0"/>
              <a:t>Ports are used for this</a:t>
            </a:r>
          </a:p>
          <a:p>
            <a:pPr lvl="1"/>
            <a:r>
              <a:rPr lang="en-US" dirty="0"/>
              <a:t>TCP and UDP have </a:t>
            </a:r>
            <a:r>
              <a:rPr lang="en-US" dirty="0">
                <a:highlight>
                  <a:srgbClr val="FFFF00"/>
                </a:highlight>
              </a:rPr>
              <a:t>65,536 ports </a:t>
            </a:r>
            <a:r>
              <a:rPr lang="en-US" dirty="0"/>
              <a:t>each</a:t>
            </a:r>
          </a:p>
          <a:p>
            <a:pPr lvl="2"/>
            <a:r>
              <a:rPr lang="en-US" dirty="0"/>
              <a:t>Ports (0 – 1,023) are system ports</a:t>
            </a:r>
          </a:p>
          <a:p>
            <a:pPr lvl="2"/>
            <a:r>
              <a:rPr lang="en-US" dirty="0"/>
              <a:t>Ports (1,024 – 49,151) are user ports</a:t>
            </a:r>
          </a:p>
          <a:p>
            <a:pPr lvl="2"/>
            <a:r>
              <a:rPr lang="en-US" dirty="0"/>
              <a:t>Ports (49,152 – 65,535) are dynamic and/or private ports</a:t>
            </a:r>
          </a:p>
          <a:p>
            <a:pPr lvl="1"/>
            <a:r>
              <a:rPr lang="en-US" dirty="0"/>
              <a:t>Defined in Service Name and Transport Protocol Port Number Registry </a:t>
            </a:r>
            <a:br>
              <a:rPr lang="en-US" dirty="0"/>
            </a:br>
            <a:br>
              <a:rPr lang="en-US" dirty="0"/>
            </a:br>
            <a:r>
              <a:rPr lang="en-US" dirty="0"/>
              <a:t>https://</a:t>
            </a:r>
            <a:r>
              <a:rPr lang="en-US" dirty="0" err="1"/>
              <a:t>www.iana.org</a:t>
            </a:r>
            <a:r>
              <a:rPr lang="en-US" dirty="0"/>
              <a:t>/assignments/service-names-port-numbers/service-names-port-</a:t>
            </a:r>
            <a:r>
              <a:rPr lang="en-US" dirty="0" err="1"/>
              <a:t>numbers.xhtml</a:t>
            </a:r>
            <a:endParaRPr lang="en-US" dirty="0"/>
          </a:p>
        </p:txBody>
      </p:sp>
      <p:sp>
        <p:nvSpPr>
          <p:cNvPr id="10" name="Slide Number Placeholder 9">
            <a:extLst>
              <a:ext uri="{FF2B5EF4-FFF2-40B4-BE49-F238E27FC236}">
                <a16:creationId xmlns:a16="http://schemas.microsoft.com/office/drawing/2014/main" id="{48462FC7-0491-1981-1906-239E8DFE7E06}"/>
              </a:ext>
            </a:extLst>
          </p:cNvPr>
          <p:cNvSpPr>
            <a:spLocks noGrp="1"/>
          </p:cNvSpPr>
          <p:nvPr>
            <p:ph type="sldNum" sz="quarter" idx="12"/>
          </p:nvPr>
        </p:nvSpPr>
        <p:spPr/>
        <p:txBody>
          <a:bodyPr/>
          <a:lstStyle/>
          <a:p>
            <a:fld id="{1FB46938-7C90-1E4B-B134-0691F01D1D1F}" type="slidenum">
              <a:rPr lang="en-US" smtClean="0"/>
              <a:pPr/>
              <a:t>24</a:t>
            </a:fld>
            <a:endParaRPr lang="en-US"/>
          </a:p>
        </p:txBody>
      </p:sp>
    </p:spTree>
    <p:extLst>
      <p:ext uri="{BB962C8B-B14F-4D97-AF65-F5344CB8AC3E}">
        <p14:creationId xmlns:p14="http://schemas.microsoft.com/office/powerpoint/2010/main" val="288549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C15EB-A95B-1095-2CE1-AEF1805BC82C}"/>
              </a:ext>
            </a:extLst>
          </p:cNvPr>
          <p:cNvSpPr>
            <a:spLocks noGrp="1"/>
          </p:cNvSpPr>
          <p:nvPr>
            <p:ph type="title"/>
          </p:nvPr>
        </p:nvSpPr>
        <p:spPr/>
        <p:txBody>
          <a:bodyPr/>
          <a:lstStyle/>
          <a:p>
            <a:r>
              <a:rPr lang="en-US" dirty="0"/>
              <a:t>Some Well-known Ports</a:t>
            </a:r>
          </a:p>
        </p:txBody>
      </p:sp>
      <p:sp>
        <p:nvSpPr>
          <p:cNvPr id="3" name="Content Placeholder 2">
            <a:extLst>
              <a:ext uri="{FF2B5EF4-FFF2-40B4-BE49-F238E27FC236}">
                <a16:creationId xmlns:a16="http://schemas.microsoft.com/office/drawing/2014/main" id="{521CD0FC-34E3-07D3-E7BD-5B5E51445F9C}"/>
              </a:ext>
            </a:extLst>
          </p:cNvPr>
          <p:cNvSpPr>
            <a:spLocks noGrp="1"/>
          </p:cNvSpPr>
          <p:nvPr>
            <p:ph idx="1"/>
          </p:nvPr>
        </p:nvSpPr>
        <p:spPr/>
        <p:txBody>
          <a:bodyPr/>
          <a:lstStyle/>
          <a:p>
            <a:r>
              <a:rPr lang="en-US" dirty="0"/>
              <a:t>TCP/UDP ports of interest:</a:t>
            </a:r>
          </a:p>
          <a:p>
            <a:pPr lvl="1"/>
            <a:r>
              <a:rPr lang="en-US" dirty="0" err="1">
                <a:highlight>
                  <a:srgbClr val="FFFF00"/>
                </a:highlight>
              </a:rPr>
              <a:t>ssh</a:t>
            </a:r>
            <a:r>
              <a:rPr lang="en-US" dirty="0">
                <a:highlight>
                  <a:srgbClr val="FFFF00"/>
                </a:highlight>
              </a:rPr>
              <a:t> TCP port 22</a:t>
            </a:r>
          </a:p>
          <a:p>
            <a:pPr lvl="1"/>
            <a:r>
              <a:rPr lang="en-US" dirty="0">
                <a:highlight>
                  <a:srgbClr val="FFFF00"/>
                </a:highlight>
              </a:rPr>
              <a:t>http TCP port 80</a:t>
            </a:r>
          </a:p>
          <a:p>
            <a:pPr lvl="1"/>
            <a:r>
              <a:rPr lang="en-US" dirty="0">
                <a:highlight>
                  <a:srgbClr val="FFFF00"/>
                </a:highlight>
              </a:rPr>
              <a:t>https TCP port 443</a:t>
            </a:r>
          </a:p>
          <a:p>
            <a:pPr lvl="1"/>
            <a:r>
              <a:rPr lang="en-US" dirty="0" err="1">
                <a:highlight>
                  <a:srgbClr val="FFFF00"/>
                </a:highlight>
              </a:rPr>
              <a:t>dns</a:t>
            </a:r>
            <a:r>
              <a:rPr lang="en-US" dirty="0">
                <a:highlight>
                  <a:srgbClr val="FFFF00"/>
                </a:highlight>
              </a:rPr>
              <a:t> UDP port 53</a:t>
            </a:r>
          </a:p>
          <a:p>
            <a:pPr lvl="1"/>
            <a:r>
              <a:rPr lang="en-US" dirty="0" err="1">
                <a:highlight>
                  <a:srgbClr val="FFFF00"/>
                </a:highlight>
              </a:rPr>
              <a:t>dhcp</a:t>
            </a:r>
            <a:r>
              <a:rPr lang="en-US" dirty="0">
                <a:highlight>
                  <a:srgbClr val="FFFF00"/>
                </a:highlight>
              </a:rPr>
              <a:t> UDP port 67 and 68</a:t>
            </a:r>
          </a:p>
          <a:p>
            <a:r>
              <a:rPr lang="en-US" dirty="0"/>
              <a:t>Applications use “</a:t>
            </a:r>
            <a:r>
              <a:rPr lang="en-US" dirty="0">
                <a:highlight>
                  <a:srgbClr val="FFFF00"/>
                </a:highlight>
              </a:rPr>
              <a:t>sockets</a:t>
            </a:r>
            <a:r>
              <a:rPr lang="en-US" dirty="0"/>
              <a:t>” to listen and receive packets and to send them</a:t>
            </a:r>
          </a:p>
          <a:p>
            <a:r>
              <a:rPr lang="en-US" dirty="0"/>
              <a:t>Destination and source port depends on the observer</a:t>
            </a:r>
          </a:p>
          <a:p>
            <a:pPr lvl="1"/>
            <a:r>
              <a:rPr lang="en-US" dirty="0"/>
              <a:t>Generally, destination port defines the application as above</a:t>
            </a:r>
          </a:p>
          <a:p>
            <a:pPr lvl="1"/>
            <a:r>
              <a:rPr lang="en-US" dirty="0"/>
              <a:t>Source port is (kind of) random, determined by the sender</a:t>
            </a:r>
          </a:p>
          <a:p>
            <a:endParaRPr lang="en-US" dirty="0"/>
          </a:p>
        </p:txBody>
      </p:sp>
      <p:sp>
        <p:nvSpPr>
          <p:cNvPr id="8" name="Slide Number Placeholder 7">
            <a:extLst>
              <a:ext uri="{FF2B5EF4-FFF2-40B4-BE49-F238E27FC236}">
                <a16:creationId xmlns:a16="http://schemas.microsoft.com/office/drawing/2014/main" id="{70A4EB6D-04A9-2844-4499-A842024A06AA}"/>
              </a:ext>
            </a:extLst>
          </p:cNvPr>
          <p:cNvSpPr>
            <a:spLocks noGrp="1"/>
          </p:cNvSpPr>
          <p:nvPr>
            <p:ph type="sldNum" sz="quarter" idx="12"/>
          </p:nvPr>
        </p:nvSpPr>
        <p:spPr/>
        <p:txBody>
          <a:bodyPr/>
          <a:lstStyle/>
          <a:p>
            <a:fld id="{1FB46938-7C90-1E4B-B134-0691F01D1D1F}" type="slidenum">
              <a:rPr lang="en-US" smtClean="0"/>
              <a:t>25</a:t>
            </a:fld>
            <a:endParaRPr lang="en-US"/>
          </a:p>
        </p:txBody>
      </p:sp>
    </p:spTree>
    <p:extLst>
      <p:ext uri="{BB962C8B-B14F-4D97-AF65-F5344CB8AC3E}">
        <p14:creationId xmlns:p14="http://schemas.microsoft.com/office/powerpoint/2010/main" val="68241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475560" y="0"/>
            <a:ext cx="10909800" cy="6857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sp>
        <p:nvSpPr>
          <p:cNvPr id="182" name="TextShape 2"/>
          <p:cNvSpPr txBox="1"/>
          <p:nvPr/>
        </p:nvSpPr>
        <p:spPr>
          <a:xfrm>
            <a:off x="3045240" y="2043720"/>
            <a:ext cx="6104880" cy="2030760"/>
          </a:xfrm>
          <a:prstGeom prst="rect">
            <a:avLst/>
          </a:prstGeom>
          <a:noFill/>
          <a:ln>
            <a:noFill/>
          </a:ln>
        </p:spPr>
        <p:txBody>
          <a:bodyPr anchor="b">
            <a:normAutofit/>
          </a:bodyPr>
          <a:lstStyle/>
          <a:p>
            <a:pPr algn="ctr">
              <a:lnSpc>
                <a:spcPct val="90000"/>
              </a:lnSpc>
            </a:pPr>
            <a:r>
              <a:rPr lang="en-US" sz="6000" b="0" strike="noStrike" spc="-1">
                <a:solidFill>
                  <a:srgbClr val="FFFFFF"/>
                </a:solidFill>
                <a:latin typeface="Calibri Light"/>
              </a:rPr>
              <a:t>Network Address Translation</a:t>
            </a:r>
            <a:endParaRPr lang="en-US" sz="6000" b="0" strike="noStrike" spc="-1">
              <a:solidFill>
                <a:srgbClr val="000000"/>
              </a:solidFill>
              <a:latin typeface="Tahoma"/>
            </a:endParaRPr>
          </a:p>
        </p:txBody>
      </p:sp>
      <p:sp>
        <p:nvSpPr>
          <p:cNvPr id="183" name="TextShape 3"/>
          <p:cNvSpPr txBox="1"/>
          <p:nvPr/>
        </p:nvSpPr>
        <p:spPr>
          <a:xfrm>
            <a:off x="3045240" y="4074840"/>
            <a:ext cx="6104880" cy="681840"/>
          </a:xfrm>
          <a:prstGeom prst="rect">
            <a:avLst/>
          </a:prstGeom>
          <a:noFill/>
          <a:ln>
            <a:noFill/>
          </a:ln>
        </p:spPr>
        <p:txBody>
          <a:bodyPr>
            <a:normAutofit/>
          </a:bodyPr>
          <a:lstStyle/>
          <a:p>
            <a:endParaRPr lang="en-US" sz="2800" b="0" strike="noStrike" spc="-1">
              <a:solidFill>
                <a:srgbClr val="000000"/>
              </a:solidFill>
              <a:latin typeface="Calibri"/>
            </a:endParaRPr>
          </a:p>
        </p:txBody>
      </p:sp>
      <p:pic>
        <p:nvPicPr>
          <p:cNvPr id="184" name="Picture 11"/>
          <p:cNvPicPr/>
          <p:nvPr/>
        </p:nvPicPr>
        <p:blipFill>
          <a:blip r:embed="rId3"/>
          <a:stretch/>
        </p:blipFill>
        <p:spPr>
          <a:xfrm>
            <a:off x="0" y="0"/>
            <a:ext cx="12191760" cy="6857640"/>
          </a:xfrm>
          <a:prstGeom prst="rect">
            <a:avLst/>
          </a:prstGeom>
          <a:ln>
            <a:noFill/>
          </a:ln>
        </p:spPr>
      </p:pic>
      <p:sp>
        <p:nvSpPr>
          <p:cNvPr id="2" name="Slide Number Placeholder 1">
            <a:extLst>
              <a:ext uri="{FF2B5EF4-FFF2-40B4-BE49-F238E27FC236}">
                <a16:creationId xmlns:a16="http://schemas.microsoft.com/office/drawing/2014/main" id="{6D963FA8-9E64-FF46-86D8-D52ACF5417B8}"/>
              </a:ext>
            </a:extLst>
          </p:cNvPr>
          <p:cNvSpPr>
            <a:spLocks noGrp="1"/>
          </p:cNvSpPr>
          <p:nvPr>
            <p:ph type="sldNum" sz="quarter" idx="12"/>
          </p:nvPr>
        </p:nvSpPr>
        <p:spPr/>
        <p:txBody>
          <a:bodyPr/>
          <a:lstStyle/>
          <a:p>
            <a:fld id="{1FB46938-7C90-1E4B-B134-0691F01D1D1F}" type="slidenum">
              <a:rPr lang="en-US" smtClean="0"/>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AEADE-80D0-E7C6-B256-ACA08E47AC72}"/>
              </a:ext>
            </a:extLst>
          </p:cNvPr>
          <p:cNvSpPr>
            <a:spLocks noGrp="1"/>
          </p:cNvSpPr>
          <p:nvPr>
            <p:ph type="title"/>
          </p:nvPr>
        </p:nvSpPr>
        <p:spPr/>
        <p:txBody>
          <a:bodyPr/>
          <a:lstStyle/>
          <a:p>
            <a:r>
              <a:rPr lang="en-US" dirty="0"/>
              <a:t>IPv4 Exhaustion</a:t>
            </a:r>
          </a:p>
        </p:txBody>
      </p:sp>
      <p:sp>
        <p:nvSpPr>
          <p:cNvPr id="3" name="Content Placeholder 2">
            <a:extLst>
              <a:ext uri="{FF2B5EF4-FFF2-40B4-BE49-F238E27FC236}">
                <a16:creationId xmlns:a16="http://schemas.microsoft.com/office/drawing/2014/main" id="{85BD0A32-FF20-C033-D1A6-C2E77AC688FF}"/>
              </a:ext>
            </a:extLst>
          </p:cNvPr>
          <p:cNvSpPr>
            <a:spLocks noGrp="1"/>
          </p:cNvSpPr>
          <p:nvPr>
            <p:ph idx="1"/>
          </p:nvPr>
        </p:nvSpPr>
        <p:spPr/>
        <p:txBody>
          <a:bodyPr/>
          <a:lstStyle/>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There are only 4.3 billion IPv4 addresses and are almost </a:t>
            </a:r>
            <a:r>
              <a:rPr lang="en-US" sz="2800" b="0" strike="noStrike" spc="-1" dirty="0">
                <a:solidFill>
                  <a:srgbClr val="000000"/>
                </a:solidFill>
                <a:highlight>
                  <a:srgbClr val="FFFF00"/>
                </a:highlight>
                <a:latin typeface="Calibri"/>
              </a:rPr>
              <a:t>totally exhausted</a:t>
            </a: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Solutions:</a:t>
            </a:r>
          </a:p>
          <a:p>
            <a:pPr marL="685800" lvl="1" indent="-228240">
              <a:lnSpc>
                <a:spcPct val="90000"/>
              </a:lnSpc>
              <a:spcBef>
                <a:spcPts val="499"/>
              </a:spcBef>
              <a:buClr>
                <a:srgbClr val="000000"/>
              </a:buClr>
              <a:buFont typeface="Arial"/>
              <a:buChar char="•"/>
            </a:pPr>
            <a:r>
              <a:rPr lang="en-US" sz="2400" b="0" strike="noStrike" spc="-1" dirty="0">
                <a:solidFill>
                  <a:srgbClr val="000000"/>
                </a:solidFill>
                <a:latin typeface="Calibri"/>
              </a:rPr>
              <a:t>CIDR which allows smaller chunks of IP addresses to be handed out</a:t>
            </a:r>
          </a:p>
          <a:p>
            <a:pPr marL="685800" lvl="1" indent="-228240">
              <a:lnSpc>
                <a:spcPct val="90000"/>
              </a:lnSpc>
              <a:spcBef>
                <a:spcPts val="499"/>
              </a:spcBef>
              <a:buClr>
                <a:srgbClr val="000000"/>
              </a:buClr>
              <a:buFont typeface="Arial"/>
              <a:buChar char="•"/>
            </a:pPr>
            <a:r>
              <a:rPr lang="en-US" sz="2400" b="0" strike="noStrike" spc="-1" dirty="0">
                <a:solidFill>
                  <a:srgbClr val="000000"/>
                </a:solidFill>
                <a:latin typeface="Calibri"/>
              </a:rPr>
              <a:t>IPv6 which has </a:t>
            </a:r>
            <a:r>
              <a:rPr lang="en-US" sz="2400" b="0" strike="noStrike" spc="-1" dirty="0">
                <a:solidFill>
                  <a:srgbClr val="000000"/>
                </a:solidFill>
                <a:highlight>
                  <a:srgbClr val="FFFF00"/>
                </a:highlight>
                <a:latin typeface="Calibri"/>
              </a:rPr>
              <a:t>3.4*10</a:t>
            </a:r>
            <a:r>
              <a:rPr lang="en-US" sz="2400" b="0" strike="noStrike" spc="-1" baseline="30000" dirty="0">
                <a:solidFill>
                  <a:srgbClr val="000000"/>
                </a:solidFill>
                <a:highlight>
                  <a:srgbClr val="FFFF00"/>
                </a:highlight>
                <a:latin typeface="Calibri"/>
              </a:rPr>
              <a:t>38</a:t>
            </a:r>
            <a:r>
              <a:rPr lang="en-US" sz="2400" b="0" strike="noStrike" spc="-1" dirty="0">
                <a:solidFill>
                  <a:srgbClr val="000000"/>
                </a:solidFill>
                <a:highlight>
                  <a:srgbClr val="FFFF00"/>
                </a:highlight>
                <a:latin typeface="Calibri"/>
              </a:rPr>
              <a:t> addresses (128 bits)</a:t>
            </a:r>
          </a:p>
          <a:p>
            <a:pPr marL="685800" lvl="1" indent="-228240">
              <a:lnSpc>
                <a:spcPct val="90000"/>
              </a:lnSpc>
              <a:spcBef>
                <a:spcPts val="499"/>
              </a:spcBef>
              <a:buClr>
                <a:srgbClr val="000000"/>
              </a:buClr>
              <a:buFont typeface="Arial"/>
              <a:buChar char="•"/>
            </a:pPr>
            <a:r>
              <a:rPr lang="en-US" sz="2400" b="0" strike="noStrike" spc="-1" dirty="0">
                <a:solidFill>
                  <a:srgbClr val="000000"/>
                </a:solidFill>
                <a:latin typeface="Calibri"/>
              </a:rPr>
              <a:t>Network Address Translation</a:t>
            </a:r>
          </a:p>
          <a:p>
            <a:pPr marL="228600" indent="-228240">
              <a:lnSpc>
                <a:spcPct val="90000"/>
              </a:lnSpc>
              <a:spcBef>
                <a:spcPts val="1001"/>
              </a:spcBef>
              <a:buClr>
                <a:srgbClr val="000000"/>
              </a:buClr>
              <a:buFont typeface="Arial"/>
              <a:buChar char="•"/>
            </a:pPr>
            <a:endParaRPr lang="en-US" sz="2800" b="0" strike="noStrike" spc="-1" dirty="0">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dirty="0">
                <a:solidFill>
                  <a:srgbClr val="000000"/>
                </a:solidFill>
                <a:highlight>
                  <a:srgbClr val="FFFF00"/>
                </a:highlight>
                <a:latin typeface="Calibri"/>
              </a:rPr>
              <a:t>IPv6</a:t>
            </a:r>
            <a:r>
              <a:rPr lang="en-US" sz="2800" b="0" strike="noStrike" spc="-1" dirty="0">
                <a:solidFill>
                  <a:srgbClr val="000000"/>
                </a:solidFill>
                <a:latin typeface="Calibri"/>
              </a:rPr>
              <a:t> is progressing but Australia (and global) adoption is slow</a:t>
            </a:r>
          </a:p>
          <a:p>
            <a:pPr marL="228600" indent="-228240">
              <a:lnSpc>
                <a:spcPct val="90000"/>
              </a:lnSpc>
              <a:spcBef>
                <a:spcPts val="1001"/>
              </a:spcBef>
              <a:buClr>
                <a:srgbClr val="000000"/>
              </a:buClr>
              <a:buFont typeface="Arial"/>
              <a:buChar char="•"/>
            </a:pPr>
            <a:endParaRPr lang="en-US" sz="2800" b="0" strike="noStrike" spc="-1" dirty="0">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dirty="0">
                <a:solidFill>
                  <a:srgbClr val="000000"/>
                </a:solidFill>
                <a:highlight>
                  <a:srgbClr val="FFFF00"/>
                </a:highlight>
                <a:latin typeface="Calibri"/>
              </a:rPr>
              <a:t>NAT and carrier-grade NAT </a:t>
            </a:r>
            <a:r>
              <a:rPr lang="en-US" sz="2800" b="0" strike="noStrike" spc="-1" dirty="0">
                <a:solidFill>
                  <a:srgbClr val="000000"/>
                </a:solidFill>
                <a:latin typeface="Calibri"/>
              </a:rPr>
              <a:t>are very common</a:t>
            </a:r>
          </a:p>
        </p:txBody>
      </p:sp>
      <p:sp>
        <p:nvSpPr>
          <p:cNvPr id="6" name="Slide Number Placeholder 5">
            <a:extLst>
              <a:ext uri="{FF2B5EF4-FFF2-40B4-BE49-F238E27FC236}">
                <a16:creationId xmlns:a16="http://schemas.microsoft.com/office/drawing/2014/main" id="{AEC09057-976B-0056-C7E6-50AE49EF0A3F}"/>
              </a:ext>
            </a:extLst>
          </p:cNvPr>
          <p:cNvSpPr>
            <a:spLocks noGrp="1"/>
          </p:cNvSpPr>
          <p:nvPr>
            <p:ph type="sldNum" sz="quarter" idx="12"/>
          </p:nvPr>
        </p:nvSpPr>
        <p:spPr/>
        <p:txBody>
          <a:bodyPr/>
          <a:lstStyle/>
          <a:p>
            <a:fld id="{1FB46938-7C90-1E4B-B134-0691F01D1D1F}" type="slidenum">
              <a:rPr lang="en-US" smtClean="0"/>
              <a:t>27</a:t>
            </a:fld>
            <a:endParaRPr lang="en-US"/>
          </a:p>
        </p:txBody>
      </p:sp>
    </p:spTree>
    <p:extLst>
      <p:ext uri="{BB962C8B-B14F-4D97-AF65-F5344CB8AC3E}">
        <p14:creationId xmlns:p14="http://schemas.microsoft.com/office/powerpoint/2010/main" val="131951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3938-4FE8-3199-9ABE-BF8D9947AAE3}"/>
              </a:ext>
            </a:extLst>
          </p:cNvPr>
          <p:cNvSpPr>
            <a:spLocks noGrp="1"/>
          </p:cNvSpPr>
          <p:nvPr>
            <p:ph type="title"/>
          </p:nvPr>
        </p:nvSpPr>
        <p:spPr/>
        <p:txBody>
          <a:bodyPr/>
          <a:lstStyle/>
          <a:p>
            <a:r>
              <a:rPr lang="en-US" dirty="0"/>
              <a:t>Network Address Translation (NAT)</a:t>
            </a:r>
          </a:p>
        </p:txBody>
      </p:sp>
      <p:sp>
        <p:nvSpPr>
          <p:cNvPr id="3" name="Content Placeholder 2">
            <a:extLst>
              <a:ext uri="{FF2B5EF4-FFF2-40B4-BE49-F238E27FC236}">
                <a16:creationId xmlns:a16="http://schemas.microsoft.com/office/drawing/2014/main" id="{96D160A3-1A47-70A2-14D8-C9A8B462594C}"/>
              </a:ext>
            </a:extLst>
          </p:cNvPr>
          <p:cNvSpPr>
            <a:spLocks noGrp="1"/>
          </p:cNvSpPr>
          <p:nvPr>
            <p:ph idx="1"/>
          </p:nvPr>
        </p:nvSpPr>
        <p:spPr/>
        <p:txBody>
          <a:bodyPr/>
          <a:lstStyle/>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Benefits</a:t>
            </a:r>
          </a:p>
          <a:p>
            <a:pPr marL="685800" lvl="1" indent="-228240">
              <a:lnSpc>
                <a:spcPct val="90000"/>
              </a:lnSpc>
              <a:spcBef>
                <a:spcPts val="499"/>
              </a:spcBef>
              <a:buClr>
                <a:srgbClr val="000000"/>
              </a:buClr>
              <a:buFont typeface="Arial"/>
              <a:buChar char="•"/>
            </a:pPr>
            <a:r>
              <a:rPr lang="en-US" sz="2400" b="0" strike="noStrike" spc="-1" dirty="0">
                <a:solidFill>
                  <a:srgbClr val="000000"/>
                </a:solidFill>
                <a:latin typeface="Calibri"/>
              </a:rPr>
              <a:t>Use of a single public or gateway IP address among many devices in a network</a:t>
            </a:r>
          </a:p>
          <a:p>
            <a:pPr marL="685800" lvl="1" indent="-228240">
              <a:lnSpc>
                <a:spcPct val="90000"/>
              </a:lnSpc>
              <a:spcBef>
                <a:spcPts val="499"/>
              </a:spcBef>
              <a:buClr>
                <a:srgbClr val="000000"/>
              </a:buClr>
              <a:buFont typeface="Arial"/>
              <a:buChar char="•"/>
            </a:pPr>
            <a:r>
              <a:rPr lang="en-US" sz="2400" b="0" strike="noStrike" spc="-1" dirty="0">
                <a:solidFill>
                  <a:srgbClr val="000000"/>
                </a:solidFill>
                <a:latin typeface="Calibri"/>
              </a:rPr>
              <a:t>Use of a dynamic IP address for home user for sharing</a:t>
            </a:r>
          </a:p>
          <a:p>
            <a:pPr marL="685800" lvl="1" indent="-228240">
              <a:lnSpc>
                <a:spcPct val="90000"/>
              </a:lnSpc>
              <a:spcBef>
                <a:spcPts val="499"/>
              </a:spcBef>
              <a:buClr>
                <a:srgbClr val="000000"/>
              </a:buClr>
              <a:buFont typeface="Arial"/>
              <a:buChar char="•"/>
            </a:pPr>
            <a:r>
              <a:rPr lang="en-US" spc="-1" dirty="0">
                <a:solidFill>
                  <a:srgbClr val="000000"/>
                </a:solidFill>
                <a:latin typeface="Calibri"/>
              </a:rPr>
              <a:t>Saves public IP address space</a:t>
            </a:r>
            <a:endParaRPr lang="en-US" sz="24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r>
              <a:rPr lang="en-US" spc="-1" dirty="0">
                <a:solidFill>
                  <a:srgbClr val="000000"/>
                </a:solidFill>
                <a:latin typeface="Calibri"/>
              </a:rPr>
              <a:t>Some level of extra security</a:t>
            </a:r>
            <a:endParaRPr lang="en-US" sz="2400" b="0" strike="noStrike" spc="-1" dirty="0">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Private Addresses:</a:t>
            </a:r>
          </a:p>
        </p:txBody>
      </p:sp>
      <p:graphicFrame>
        <p:nvGraphicFramePr>
          <p:cNvPr id="4" name="Table 3">
            <a:extLst>
              <a:ext uri="{FF2B5EF4-FFF2-40B4-BE49-F238E27FC236}">
                <a16:creationId xmlns:a16="http://schemas.microsoft.com/office/drawing/2014/main" id="{7382B901-4395-1494-C786-31AD156FCE1E}"/>
              </a:ext>
            </a:extLst>
          </p:cNvPr>
          <p:cNvGraphicFramePr/>
          <p:nvPr>
            <p:extLst>
              <p:ext uri="{D42A27DB-BD31-4B8C-83A1-F6EECF244321}">
                <p14:modId xmlns:p14="http://schemas.microsoft.com/office/powerpoint/2010/main" val="1707632831"/>
              </p:ext>
            </p:extLst>
          </p:nvPr>
        </p:nvGraphicFramePr>
        <p:xfrm>
          <a:off x="2800740" y="4229846"/>
          <a:ext cx="6590520" cy="1854000"/>
        </p:xfrm>
        <a:graphic>
          <a:graphicData uri="http://schemas.openxmlformats.org/drawingml/2006/table">
            <a:tbl>
              <a:tblPr/>
              <a:tblGrid>
                <a:gridCol w="4651200">
                  <a:extLst>
                    <a:ext uri="{9D8B030D-6E8A-4147-A177-3AD203B41FA5}">
                      <a16:colId xmlns:a16="http://schemas.microsoft.com/office/drawing/2014/main" val="20000"/>
                    </a:ext>
                  </a:extLst>
                </a:gridCol>
                <a:gridCol w="1939320">
                  <a:extLst>
                    <a:ext uri="{9D8B030D-6E8A-4147-A177-3AD203B41FA5}">
                      <a16:colId xmlns:a16="http://schemas.microsoft.com/office/drawing/2014/main" val="20001"/>
                    </a:ext>
                  </a:extLst>
                </a:gridCol>
              </a:tblGrid>
              <a:tr h="370800">
                <a:tc>
                  <a:txBody>
                    <a:bodyPr/>
                    <a:lstStyle/>
                    <a:p>
                      <a:pPr>
                        <a:lnSpc>
                          <a:spcPct val="100000"/>
                        </a:lnSpc>
                      </a:pPr>
                      <a:r>
                        <a:rPr lang="en-US" sz="1800" b="1" strike="noStrike" spc="-1" dirty="0">
                          <a:solidFill>
                            <a:srgbClr val="FFFFFF"/>
                          </a:solidFill>
                          <a:latin typeface="Calibri"/>
                        </a:rPr>
                        <a:t>Range</a:t>
                      </a:r>
                      <a:endParaRPr lang="en-AU" sz="1800" b="0" strike="noStrike" spc="-1" dirty="0">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lstStyle/>
                    <a:p>
                      <a:pPr>
                        <a:lnSpc>
                          <a:spcPct val="100000"/>
                        </a:lnSpc>
                      </a:pPr>
                      <a:r>
                        <a:rPr lang="en-US" sz="1800" b="1" strike="noStrike" spc="-1" dirty="0">
                          <a:solidFill>
                            <a:srgbClr val="FFFFFF"/>
                          </a:solidFill>
                          <a:latin typeface="Calibri"/>
                        </a:rPr>
                        <a:t>Total Addresses</a:t>
                      </a:r>
                      <a:endParaRPr lang="en-AU" sz="1800" b="0" strike="noStrike" spc="-1" dirty="0">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dirty="0">
                          <a:solidFill>
                            <a:srgbClr val="000000"/>
                          </a:solidFill>
                          <a:latin typeface="Calibri"/>
                        </a:rPr>
                        <a:t>10.0.0.0         to     10.255.255.255</a:t>
                      </a:r>
                      <a:endParaRPr lang="en-AU" sz="1800" b="0" strike="noStrike" spc="-1" dirty="0">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5E9"/>
                    </a:solidFill>
                  </a:tcPr>
                </a:tc>
                <a:tc>
                  <a:txBody>
                    <a:bodyPr/>
                    <a:lstStyle/>
                    <a:p>
                      <a:pPr>
                        <a:lnSpc>
                          <a:spcPct val="100000"/>
                        </a:lnSpc>
                      </a:pPr>
                      <a:r>
                        <a:rPr lang="en-US" sz="1800" b="0" strike="noStrike" spc="-1" dirty="0">
                          <a:solidFill>
                            <a:srgbClr val="000000"/>
                          </a:solidFill>
                          <a:latin typeface="Calibri"/>
                        </a:rPr>
                        <a:t>2</a:t>
                      </a:r>
                      <a:r>
                        <a:rPr lang="en-US" sz="1800" b="0" strike="noStrike" spc="-1" baseline="30000" dirty="0">
                          <a:solidFill>
                            <a:srgbClr val="000000"/>
                          </a:solidFill>
                          <a:latin typeface="Calibri"/>
                        </a:rPr>
                        <a:t>24</a:t>
                      </a:r>
                      <a:r>
                        <a:rPr lang="en-US" sz="1800" b="0" strike="noStrike" spc="-1" baseline="0" dirty="0">
                          <a:solidFill>
                            <a:srgbClr val="000000"/>
                          </a:solidFill>
                          <a:latin typeface="Calibri"/>
                        </a:rPr>
                        <a:t> = 16,777,216</a:t>
                      </a:r>
                      <a:endParaRPr lang="en-AU" sz="1800" b="0" strike="noStrike" spc="-1" dirty="0">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5E9"/>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dirty="0">
                          <a:solidFill>
                            <a:srgbClr val="000000"/>
                          </a:solidFill>
                          <a:latin typeface="Calibri"/>
                        </a:rPr>
                        <a:t>172.16.0.0     to    172.31.255.255</a:t>
                      </a:r>
                      <a:endParaRPr lang="en-AU" sz="18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tabLst>
                          <a:tab pos="0" algn="l"/>
                        </a:tabLst>
                      </a:pPr>
                      <a:r>
                        <a:rPr lang="en-US" sz="1800" b="0" strike="noStrike" spc="-1" dirty="0">
                          <a:solidFill>
                            <a:srgbClr val="000000"/>
                          </a:solidFill>
                          <a:latin typeface="Calibri"/>
                        </a:rPr>
                        <a:t>2</a:t>
                      </a:r>
                      <a:r>
                        <a:rPr lang="en-US" sz="1800" b="0" strike="noStrike" spc="-1" baseline="30000" dirty="0">
                          <a:solidFill>
                            <a:srgbClr val="000000"/>
                          </a:solidFill>
                          <a:latin typeface="Calibri"/>
                        </a:rPr>
                        <a:t>20</a:t>
                      </a:r>
                      <a:r>
                        <a:rPr lang="en-US" sz="1800" b="0" strike="noStrike" spc="-1" baseline="0" dirty="0">
                          <a:solidFill>
                            <a:srgbClr val="000000"/>
                          </a:solidFill>
                          <a:latin typeface="Calibri"/>
                        </a:rPr>
                        <a:t> = 1,0468,576</a:t>
                      </a:r>
                      <a:endParaRPr lang="en-AU" sz="18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dirty="0">
                          <a:solidFill>
                            <a:srgbClr val="000000"/>
                          </a:solidFill>
                          <a:latin typeface="Calibri"/>
                        </a:rPr>
                        <a:t>192.168.0.0   to    192.168.255.255</a:t>
                      </a:r>
                      <a:endParaRPr lang="en-AU" sz="1800" b="0" strike="noStrike" spc="-1" dirty="0">
                        <a:latin typeface="Arial"/>
                      </a:endParaRPr>
                    </a:p>
                  </a:txBody>
                  <a:tcPr>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CFD5E9"/>
                    </a:solidFill>
                  </a:tcPr>
                </a:tc>
                <a:tc>
                  <a:txBody>
                    <a:bodyPr/>
                    <a:lstStyle/>
                    <a:p>
                      <a:pPr>
                        <a:lnSpc>
                          <a:spcPct val="100000"/>
                        </a:lnSpc>
                        <a:tabLst>
                          <a:tab pos="0" algn="l"/>
                        </a:tabLst>
                      </a:pPr>
                      <a:r>
                        <a:rPr lang="en-US" sz="1800" b="0" strike="noStrike" spc="-1" dirty="0">
                          <a:solidFill>
                            <a:srgbClr val="000000"/>
                          </a:solidFill>
                          <a:latin typeface="Calibri"/>
                        </a:rPr>
                        <a:t>2</a:t>
                      </a:r>
                      <a:r>
                        <a:rPr lang="en-US" sz="1800" b="0" strike="noStrike" spc="-1" baseline="30000" dirty="0">
                          <a:solidFill>
                            <a:srgbClr val="000000"/>
                          </a:solidFill>
                          <a:latin typeface="Calibri"/>
                        </a:rPr>
                        <a:t>16</a:t>
                      </a:r>
                      <a:r>
                        <a:rPr lang="en-US" sz="1800" b="0" strike="noStrike" spc="-1" baseline="0" dirty="0">
                          <a:solidFill>
                            <a:srgbClr val="000000"/>
                          </a:solidFill>
                          <a:latin typeface="Calibri"/>
                        </a:rPr>
                        <a:t> = 65,536</a:t>
                      </a:r>
                      <a:endParaRPr lang="en-AU" sz="1800" b="0" strike="noStrike" spc="-1" dirty="0">
                        <a:latin typeface="Arial"/>
                      </a:endParaRPr>
                    </a:p>
                  </a:txBody>
                  <a:tcPr>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CFD5E9"/>
                    </a:solidFill>
                  </a:tcPr>
                </a:tc>
                <a:extLst>
                  <a:ext uri="{0D108BD9-81ED-4DB2-BD59-A6C34878D82A}">
                    <a16:rowId xmlns:a16="http://schemas.microsoft.com/office/drawing/2014/main" val="10003"/>
                  </a:ext>
                </a:extLst>
              </a:tr>
              <a:tr h="370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strike="noStrike" spc="-1" dirty="0">
                          <a:solidFill>
                            <a:srgbClr val="000000"/>
                          </a:solidFill>
                          <a:latin typeface="+mn-lt"/>
                        </a:rPr>
                        <a:t>100.64.0.0     to    100.127.255.255</a:t>
                      </a:r>
                      <a:endParaRPr lang="en-AU" sz="1800" b="0" strike="noStrike" spc="-1" dirty="0">
                        <a:latin typeface="Arial"/>
                      </a:endParaRPr>
                    </a:p>
                  </a:txBody>
                  <a:tcPr>
                    <a:lnL w="12240">
                      <a:solidFill>
                        <a:srgbClr val="FFFFFF"/>
                      </a:solidFill>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CFD5E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lang="en-US" sz="1800" b="0" strike="noStrike" spc="-1" dirty="0">
                          <a:solidFill>
                            <a:srgbClr val="000000"/>
                          </a:solidFill>
                          <a:latin typeface="+mn-lt"/>
                        </a:rPr>
                        <a:t>2</a:t>
                      </a:r>
                      <a:r>
                        <a:rPr lang="en-US" sz="1800" b="0" strike="noStrike" spc="-1" baseline="30000" dirty="0">
                          <a:solidFill>
                            <a:srgbClr val="000000"/>
                          </a:solidFill>
                          <a:latin typeface="+mn-lt"/>
                        </a:rPr>
                        <a:t>10</a:t>
                      </a:r>
                      <a:r>
                        <a:rPr lang="en-US" sz="1800" b="0" strike="noStrike" spc="-1" baseline="0" dirty="0">
                          <a:solidFill>
                            <a:srgbClr val="000000"/>
                          </a:solidFill>
                          <a:latin typeface="+mn-lt"/>
                        </a:rPr>
                        <a:t> = 4,194,304</a:t>
                      </a:r>
                      <a:endParaRPr lang="en-AU" sz="1800" b="0" strike="noStrike" spc="-1" dirty="0">
                        <a:latin typeface="Arial"/>
                      </a:endParaRPr>
                    </a:p>
                  </a:txBody>
                  <a:tcPr>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12240">
                      <a:solidFill>
                        <a:srgbClr val="FFFFFF"/>
                      </a:solidFill>
                    </a:lnB>
                    <a:solidFill>
                      <a:srgbClr val="CFD5E9"/>
                    </a:solidFill>
                  </a:tcPr>
                </a:tc>
                <a:extLst>
                  <a:ext uri="{0D108BD9-81ED-4DB2-BD59-A6C34878D82A}">
                    <a16:rowId xmlns:a16="http://schemas.microsoft.com/office/drawing/2014/main" val="401558840"/>
                  </a:ext>
                </a:extLst>
              </a:tr>
            </a:tbl>
          </a:graphicData>
        </a:graphic>
      </p:graphicFrame>
      <p:sp>
        <p:nvSpPr>
          <p:cNvPr id="7" name="Slide Number Placeholder 6">
            <a:extLst>
              <a:ext uri="{FF2B5EF4-FFF2-40B4-BE49-F238E27FC236}">
                <a16:creationId xmlns:a16="http://schemas.microsoft.com/office/drawing/2014/main" id="{E4BACBE7-3B14-5AE1-F37A-856E79CFA696}"/>
              </a:ext>
            </a:extLst>
          </p:cNvPr>
          <p:cNvSpPr>
            <a:spLocks noGrp="1"/>
          </p:cNvSpPr>
          <p:nvPr>
            <p:ph type="sldNum" sz="quarter" idx="12"/>
          </p:nvPr>
        </p:nvSpPr>
        <p:spPr/>
        <p:txBody>
          <a:bodyPr/>
          <a:lstStyle/>
          <a:p>
            <a:fld id="{1FB46938-7C90-1E4B-B134-0691F01D1D1F}" type="slidenum">
              <a:rPr lang="en-US" smtClean="0"/>
              <a:t>28</a:t>
            </a:fld>
            <a:endParaRPr lang="en-US"/>
          </a:p>
        </p:txBody>
      </p:sp>
    </p:spTree>
    <p:extLst>
      <p:ext uri="{BB962C8B-B14F-4D97-AF65-F5344CB8AC3E}">
        <p14:creationId xmlns:p14="http://schemas.microsoft.com/office/powerpoint/2010/main" val="108393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10AD88-BC1F-BDE5-3A7B-7791647AE616}"/>
              </a:ext>
            </a:extLst>
          </p:cNvPr>
          <p:cNvSpPr>
            <a:spLocks noGrp="1"/>
          </p:cNvSpPr>
          <p:nvPr>
            <p:ph type="title"/>
          </p:nvPr>
        </p:nvSpPr>
        <p:spPr/>
        <p:txBody>
          <a:bodyPr/>
          <a:lstStyle/>
          <a:p>
            <a:r>
              <a:rPr lang="en-US" dirty="0"/>
              <a:t>Simple NAT Configuration</a:t>
            </a:r>
          </a:p>
        </p:txBody>
      </p:sp>
      <p:pic>
        <p:nvPicPr>
          <p:cNvPr id="5" name="Picture 6">
            <a:extLst>
              <a:ext uri="{FF2B5EF4-FFF2-40B4-BE49-F238E27FC236}">
                <a16:creationId xmlns:a16="http://schemas.microsoft.com/office/drawing/2014/main" id="{7E458758-91E4-B1A9-BBC7-23E3AD2CBFCE}"/>
              </a:ext>
            </a:extLst>
          </p:cNvPr>
          <p:cNvPicPr/>
          <p:nvPr/>
        </p:nvPicPr>
        <p:blipFill>
          <a:blip r:embed="rId3"/>
          <a:stretch/>
        </p:blipFill>
        <p:spPr>
          <a:xfrm>
            <a:off x="643620" y="2038860"/>
            <a:ext cx="10904760" cy="2780280"/>
          </a:xfrm>
          <a:prstGeom prst="rect">
            <a:avLst/>
          </a:prstGeom>
          <a:ln>
            <a:noFill/>
          </a:ln>
        </p:spPr>
      </p:pic>
      <p:sp>
        <p:nvSpPr>
          <p:cNvPr id="7" name="Slide Number Placeholder 6">
            <a:extLst>
              <a:ext uri="{FF2B5EF4-FFF2-40B4-BE49-F238E27FC236}">
                <a16:creationId xmlns:a16="http://schemas.microsoft.com/office/drawing/2014/main" id="{6FBCFDC0-5081-38EB-80A9-55C0F6CB8CE1}"/>
              </a:ext>
            </a:extLst>
          </p:cNvPr>
          <p:cNvSpPr>
            <a:spLocks noGrp="1"/>
          </p:cNvSpPr>
          <p:nvPr>
            <p:ph type="sldNum" sz="quarter" idx="12"/>
          </p:nvPr>
        </p:nvSpPr>
        <p:spPr/>
        <p:txBody>
          <a:bodyPr/>
          <a:lstStyle/>
          <a:p>
            <a:fld id="{1FB46938-7C90-1E4B-B134-0691F01D1D1F}" type="slidenum">
              <a:rPr lang="en-US" smtClean="0"/>
              <a:t>29</a:t>
            </a:fld>
            <a:endParaRPr lang="en-US"/>
          </a:p>
        </p:txBody>
      </p:sp>
    </p:spTree>
    <p:extLst>
      <p:ext uri="{BB962C8B-B14F-4D97-AF65-F5344CB8AC3E}">
        <p14:creationId xmlns:p14="http://schemas.microsoft.com/office/powerpoint/2010/main" val="3526217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4CC5-8B14-0C23-E018-F01804DACC4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C749E0E-A33C-BE11-77A8-DF5AB897960D}"/>
              </a:ext>
            </a:extLst>
          </p:cNvPr>
          <p:cNvSpPr>
            <a:spLocks noGrp="1"/>
          </p:cNvSpPr>
          <p:nvPr>
            <p:ph idx="1"/>
          </p:nvPr>
        </p:nvSpPr>
        <p:spPr/>
        <p:txBody>
          <a:bodyPr/>
          <a:lstStyle/>
          <a:p>
            <a:r>
              <a:rPr lang="en-US" dirty="0"/>
              <a:t>Networking fundamentals</a:t>
            </a:r>
          </a:p>
          <a:p>
            <a:endParaRPr lang="en-US" dirty="0"/>
          </a:p>
          <a:p>
            <a:r>
              <a:rPr lang="en-US" dirty="0"/>
              <a:t>Network isolation through Network Address Translation</a:t>
            </a:r>
          </a:p>
          <a:p>
            <a:endParaRPr lang="en-US" dirty="0"/>
          </a:p>
          <a:p>
            <a:r>
              <a:rPr lang="en-US" dirty="0"/>
              <a:t>Load Balancing</a:t>
            </a:r>
          </a:p>
        </p:txBody>
      </p:sp>
      <p:sp>
        <p:nvSpPr>
          <p:cNvPr id="6" name="Slide Number Placeholder 5">
            <a:extLst>
              <a:ext uri="{FF2B5EF4-FFF2-40B4-BE49-F238E27FC236}">
                <a16:creationId xmlns:a16="http://schemas.microsoft.com/office/drawing/2014/main" id="{50C2174F-3C5B-794E-D476-E2DE8C19D4AC}"/>
              </a:ext>
            </a:extLst>
          </p:cNvPr>
          <p:cNvSpPr>
            <a:spLocks noGrp="1"/>
          </p:cNvSpPr>
          <p:nvPr>
            <p:ph type="sldNum" sz="quarter" idx="12"/>
          </p:nvPr>
        </p:nvSpPr>
        <p:spPr/>
        <p:txBody>
          <a:bodyPr/>
          <a:lstStyle/>
          <a:p>
            <a:fld id="{1FB46938-7C90-1E4B-B134-0691F01D1D1F}" type="slidenum">
              <a:rPr lang="en-US" smtClean="0"/>
              <a:t>3</a:t>
            </a:fld>
            <a:endParaRPr lang="en-US"/>
          </a:p>
        </p:txBody>
      </p:sp>
    </p:spTree>
    <p:extLst>
      <p:ext uri="{BB962C8B-B14F-4D97-AF65-F5344CB8AC3E}">
        <p14:creationId xmlns:p14="http://schemas.microsoft.com/office/powerpoint/2010/main" val="2111240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CA554-B3D9-2893-1808-7B354EF85531}"/>
              </a:ext>
            </a:extLst>
          </p:cNvPr>
          <p:cNvSpPr>
            <a:spLocks noGrp="1"/>
          </p:cNvSpPr>
          <p:nvPr>
            <p:ph type="title"/>
          </p:nvPr>
        </p:nvSpPr>
        <p:spPr/>
        <p:txBody>
          <a:bodyPr/>
          <a:lstStyle/>
          <a:p>
            <a:r>
              <a:rPr lang="en-US" dirty="0"/>
              <a:t>Simple NAT Configuration</a:t>
            </a:r>
          </a:p>
        </p:txBody>
      </p:sp>
      <p:pic>
        <p:nvPicPr>
          <p:cNvPr id="3" name="Picture 6">
            <a:extLst>
              <a:ext uri="{FF2B5EF4-FFF2-40B4-BE49-F238E27FC236}">
                <a16:creationId xmlns:a16="http://schemas.microsoft.com/office/drawing/2014/main" id="{946BA01C-F96D-988E-DF1C-C49A3DFBFEF4}"/>
              </a:ext>
            </a:extLst>
          </p:cNvPr>
          <p:cNvPicPr/>
          <p:nvPr/>
        </p:nvPicPr>
        <p:blipFill>
          <a:blip r:embed="rId3"/>
          <a:stretch/>
        </p:blipFill>
        <p:spPr>
          <a:xfrm>
            <a:off x="643620" y="2011500"/>
            <a:ext cx="10904760" cy="2835000"/>
          </a:xfrm>
          <a:prstGeom prst="rect">
            <a:avLst/>
          </a:prstGeom>
          <a:ln>
            <a:noFill/>
          </a:ln>
        </p:spPr>
      </p:pic>
      <p:sp>
        <p:nvSpPr>
          <p:cNvPr id="5" name="Slide Number Placeholder 4">
            <a:extLst>
              <a:ext uri="{FF2B5EF4-FFF2-40B4-BE49-F238E27FC236}">
                <a16:creationId xmlns:a16="http://schemas.microsoft.com/office/drawing/2014/main" id="{3DB2AE51-6889-3205-8384-F844747C05D0}"/>
              </a:ext>
            </a:extLst>
          </p:cNvPr>
          <p:cNvSpPr>
            <a:spLocks noGrp="1"/>
          </p:cNvSpPr>
          <p:nvPr>
            <p:ph type="sldNum" sz="quarter" idx="12"/>
          </p:nvPr>
        </p:nvSpPr>
        <p:spPr/>
        <p:txBody>
          <a:bodyPr/>
          <a:lstStyle/>
          <a:p>
            <a:fld id="{1FB46938-7C90-1E4B-B134-0691F01D1D1F}" type="slidenum">
              <a:rPr lang="en-US" smtClean="0"/>
              <a:t>30</a:t>
            </a:fld>
            <a:endParaRPr lang="en-US"/>
          </a:p>
        </p:txBody>
      </p:sp>
    </p:spTree>
    <p:extLst>
      <p:ext uri="{BB962C8B-B14F-4D97-AF65-F5344CB8AC3E}">
        <p14:creationId xmlns:p14="http://schemas.microsoft.com/office/powerpoint/2010/main" val="1110285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4891-7618-3479-8575-A5C0D0B214F6}"/>
              </a:ext>
            </a:extLst>
          </p:cNvPr>
          <p:cNvSpPr>
            <a:spLocks noGrp="1"/>
          </p:cNvSpPr>
          <p:nvPr>
            <p:ph type="title"/>
          </p:nvPr>
        </p:nvSpPr>
        <p:spPr/>
        <p:txBody>
          <a:bodyPr/>
          <a:lstStyle/>
          <a:p>
            <a:r>
              <a:rPr lang="en-US" dirty="0">
                <a:highlight>
                  <a:srgbClr val="FFFF00"/>
                </a:highlight>
              </a:rPr>
              <a:t>Dynamic Stateful NAT</a:t>
            </a:r>
          </a:p>
        </p:txBody>
      </p:sp>
      <p:sp>
        <p:nvSpPr>
          <p:cNvPr id="3" name="Content Placeholder 2">
            <a:extLst>
              <a:ext uri="{FF2B5EF4-FFF2-40B4-BE49-F238E27FC236}">
                <a16:creationId xmlns:a16="http://schemas.microsoft.com/office/drawing/2014/main" id="{FB0A631B-8069-EEC4-12EB-D5EFA455CE43}"/>
              </a:ext>
            </a:extLst>
          </p:cNvPr>
          <p:cNvSpPr>
            <a:spLocks noGrp="1"/>
          </p:cNvSpPr>
          <p:nvPr>
            <p:ph idx="1"/>
          </p:nvPr>
        </p:nvSpPr>
        <p:spPr/>
        <p:txBody>
          <a:bodyPr/>
          <a:lstStyle/>
          <a:p>
            <a:r>
              <a:rPr lang="en-US" dirty="0"/>
              <a:t>Also known as “Hide NAT”</a:t>
            </a:r>
          </a:p>
          <a:p>
            <a:endParaRPr lang="en-US" dirty="0"/>
          </a:p>
          <a:p>
            <a:r>
              <a:rPr lang="en-US" dirty="0"/>
              <a:t>NAT keeps a table of active sessions</a:t>
            </a:r>
          </a:p>
          <a:p>
            <a:pPr lvl="1"/>
            <a:r>
              <a:rPr lang="en-US" dirty="0"/>
              <a:t>Maps many private IP address to a single public IP</a:t>
            </a:r>
          </a:p>
          <a:p>
            <a:pPr lvl="1"/>
            <a:r>
              <a:rPr lang="en-US" dirty="0"/>
              <a:t>Maps many private ports (by IP address) to many public ports (single IP)</a:t>
            </a:r>
          </a:p>
          <a:p>
            <a:r>
              <a:rPr lang="en-US" dirty="0"/>
              <a:t>Replies come to public IP address</a:t>
            </a:r>
          </a:p>
          <a:p>
            <a:pPr lvl="1"/>
            <a:r>
              <a:rPr lang="en-US" dirty="0"/>
              <a:t>Lookup in table to find appropriate private IP and port</a:t>
            </a:r>
          </a:p>
          <a:p>
            <a:pPr lvl="1"/>
            <a:r>
              <a:rPr lang="en-US" dirty="0"/>
              <a:t>Packet is rewritten and sent</a:t>
            </a:r>
          </a:p>
        </p:txBody>
      </p:sp>
      <p:sp>
        <p:nvSpPr>
          <p:cNvPr id="10" name="Slide Number Placeholder 9">
            <a:extLst>
              <a:ext uri="{FF2B5EF4-FFF2-40B4-BE49-F238E27FC236}">
                <a16:creationId xmlns:a16="http://schemas.microsoft.com/office/drawing/2014/main" id="{881EC772-ECBA-323D-2617-68F8784471A0}"/>
              </a:ext>
            </a:extLst>
          </p:cNvPr>
          <p:cNvSpPr>
            <a:spLocks noGrp="1"/>
          </p:cNvSpPr>
          <p:nvPr>
            <p:ph type="sldNum" sz="quarter" idx="12"/>
          </p:nvPr>
        </p:nvSpPr>
        <p:spPr/>
        <p:txBody>
          <a:bodyPr/>
          <a:lstStyle/>
          <a:p>
            <a:fld id="{1FB46938-7C90-1E4B-B134-0691F01D1D1F}" type="slidenum">
              <a:rPr lang="en-US" smtClean="0"/>
              <a:t>31</a:t>
            </a:fld>
            <a:endParaRPr lang="en-US"/>
          </a:p>
        </p:txBody>
      </p:sp>
    </p:spTree>
    <p:extLst>
      <p:ext uri="{BB962C8B-B14F-4D97-AF65-F5344CB8AC3E}">
        <p14:creationId xmlns:p14="http://schemas.microsoft.com/office/powerpoint/2010/main" val="387935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childTnLst>
                          </p:cTn>
                        </p:par>
                        <p:par>
                          <p:cTn id="12" fill="hold">
                            <p:stCondLst>
                              <p:cond delay="1500"/>
                            </p:stCondLst>
                            <p:childTnLst>
                              <p:par>
                                <p:cTn id="13" presetID="10" presetClass="entr" presetSubtype="0" fill="hold" nodeType="afterEffect">
                                  <p:stCondLst>
                                    <p:cond delay="100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par>
                          <p:cTn id="21" fill="hold">
                            <p:stCondLst>
                              <p:cond delay="500"/>
                            </p:stCondLst>
                            <p:childTnLst>
                              <p:par>
                                <p:cTn id="22" presetID="10" presetClass="entr" presetSubtype="0" fill="hold" nodeType="afterEffect">
                                  <p:stCondLst>
                                    <p:cond delay="50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par>
                          <p:cTn id="25" fill="hold">
                            <p:stCondLst>
                              <p:cond delay="1500"/>
                            </p:stCondLst>
                            <p:childTnLst>
                              <p:par>
                                <p:cTn id="26" presetID="10" presetClass="entr" presetSubtype="0" fill="hold" nodeType="afterEffect">
                                  <p:stCondLst>
                                    <p:cond delay="100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4891-7618-3479-8575-A5C0D0B214F6}"/>
              </a:ext>
            </a:extLst>
          </p:cNvPr>
          <p:cNvSpPr>
            <a:spLocks noGrp="1"/>
          </p:cNvSpPr>
          <p:nvPr>
            <p:ph type="title"/>
          </p:nvPr>
        </p:nvSpPr>
        <p:spPr/>
        <p:txBody>
          <a:bodyPr/>
          <a:lstStyle/>
          <a:p>
            <a:r>
              <a:rPr lang="en-US" dirty="0">
                <a:highlight>
                  <a:srgbClr val="FFFF00"/>
                </a:highlight>
              </a:rPr>
              <a:t>Static Stateful NAT</a:t>
            </a:r>
          </a:p>
        </p:txBody>
      </p:sp>
      <p:sp>
        <p:nvSpPr>
          <p:cNvPr id="3" name="Content Placeholder 2">
            <a:extLst>
              <a:ext uri="{FF2B5EF4-FFF2-40B4-BE49-F238E27FC236}">
                <a16:creationId xmlns:a16="http://schemas.microsoft.com/office/drawing/2014/main" id="{FB0A631B-8069-EEC4-12EB-D5EFA455CE43}"/>
              </a:ext>
            </a:extLst>
          </p:cNvPr>
          <p:cNvSpPr>
            <a:spLocks noGrp="1"/>
          </p:cNvSpPr>
          <p:nvPr>
            <p:ph idx="1"/>
          </p:nvPr>
        </p:nvSpPr>
        <p:spPr/>
        <p:txBody>
          <a:bodyPr/>
          <a:lstStyle/>
          <a:p>
            <a:r>
              <a:rPr lang="en-US" dirty="0"/>
              <a:t>“Hide” NAT doesn’t allow for new “inbound” sessions</a:t>
            </a:r>
          </a:p>
          <a:p>
            <a:endParaRPr lang="en-US" dirty="0"/>
          </a:p>
          <a:p>
            <a:r>
              <a:rPr lang="en-US" dirty="0"/>
              <a:t>Configure “static” port that is available to the Internet</a:t>
            </a:r>
          </a:p>
          <a:p>
            <a:pPr lvl="1"/>
            <a:r>
              <a:rPr lang="en-US" dirty="0"/>
              <a:t>Map to an internal IP address and port</a:t>
            </a:r>
          </a:p>
          <a:p>
            <a:pPr lvl="1"/>
            <a:r>
              <a:rPr lang="en-US" dirty="0"/>
              <a:t>They </a:t>
            </a:r>
            <a:r>
              <a:rPr lang="en-US" dirty="0">
                <a:highlight>
                  <a:srgbClr val="FFFF00"/>
                </a:highlight>
              </a:rPr>
              <a:t>don’t have to be the same port </a:t>
            </a:r>
            <a:r>
              <a:rPr lang="en-US" dirty="0"/>
              <a:t>– so </a:t>
            </a:r>
            <a:r>
              <a:rPr lang="en-US" dirty="0">
                <a:highlight>
                  <a:srgbClr val="FFFF00"/>
                </a:highlight>
              </a:rPr>
              <a:t>80 externally can map to 8080 internally</a:t>
            </a:r>
          </a:p>
        </p:txBody>
      </p:sp>
      <p:sp>
        <p:nvSpPr>
          <p:cNvPr id="10" name="Slide Number Placeholder 9">
            <a:extLst>
              <a:ext uri="{FF2B5EF4-FFF2-40B4-BE49-F238E27FC236}">
                <a16:creationId xmlns:a16="http://schemas.microsoft.com/office/drawing/2014/main" id="{881EC772-ECBA-323D-2617-68F8784471A0}"/>
              </a:ext>
            </a:extLst>
          </p:cNvPr>
          <p:cNvSpPr>
            <a:spLocks noGrp="1"/>
          </p:cNvSpPr>
          <p:nvPr>
            <p:ph type="sldNum" sz="quarter" idx="12"/>
          </p:nvPr>
        </p:nvSpPr>
        <p:spPr/>
        <p:txBody>
          <a:bodyPr/>
          <a:lstStyle/>
          <a:p>
            <a:fld id="{1FB46938-7C90-1E4B-B134-0691F01D1D1F}" type="slidenum">
              <a:rPr lang="en-US" smtClean="0"/>
              <a:t>32</a:t>
            </a:fld>
            <a:endParaRPr lang="en-US"/>
          </a:p>
        </p:txBody>
      </p:sp>
    </p:spTree>
    <p:extLst>
      <p:ext uri="{BB962C8B-B14F-4D97-AF65-F5344CB8AC3E}">
        <p14:creationId xmlns:p14="http://schemas.microsoft.com/office/powerpoint/2010/main" val="272407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par>
                          <p:cTn id="17" fill="hold">
                            <p:stCondLst>
                              <p:cond delay="1000"/>
                            </p:stCondLst>
                            <p:childTnLst>
                              <p:par>
                                <p:cTn id="18" presetID="10" presetClass="entr" presetSubtype="0" fill="hold" nodeType="afterEffect">
                                  <p:stCondLst>
                                    <p:cond delay="100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475560" y="0"/>
            <a:ext cx="10909800" cy="6857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sp>
        <p:nvSpPr>
          <p:cNvPr id="182" name="TextShape 2"/>
          <p:cNvSpPr txBox="1"/>
          <p:nvPr/>
        </p:nvSpPr>
        <p:spPr>
          <a:xfrm>
            <a:off x="3043440" y="1909337"/>
            <a:ext cx="6104880" cy="2030760"/>
          </a:xfrm>
          <a:prstGeom prst="rect">
            <a:avLst/>
          </a:prstGeom>
          <a:noFill/>
          <a:ln>
            <a:noFill/>
          </a:ln>
        </p:spPr>
        <p:txBody>
          <a:bodyPr anchor="b">
            <a:normAutofit/>
          </a:bodyPr>
          <a:lstStyle/>
          <a:p>
            <a:pPr algn="ctr">
              <a:lnSpc>
                <a:spcPct val="90000"/>
              </a:lnSpc>
            </a:pPr>
            <a:r>
              <a:rPr lang="en-US" sz="6000" spc="-1" dirty="0">
                <a:solidFill>
                  <a:srgbClr val="FFFFFF"/>
                </a:solidFill>
                <a:latin typeface="Calibri Light"/>
              </a:rPr>
              <a:t>AWS Networking</a:t>
            </a:r>
            <a:endParaRPr lang="en-US" sz="6000" b="0" strike="noStrike" spc="-1" dirty="0">
              <a:solidFill>
                <a:srgbClr val="000000"/>
              </a:solidFill>
              <a:latin typeface="Tahoma"/>
            </a:endParaRPr>
          </a:p>
        </p:txBody>
      </p:sp>
      <p:sp>
        <p:nvSpPr>
          <p:cNvPr id="183" name="TextShape 3"/>
          <p:cNvSpPr txBox="1"/>
          <p:nvPr/>
        </p:nvSpPr>
        <p:spPr>
          <a:xfrm>
            <a:off x="3045240" y="4074840"/>
            <a:ext cx="6104880" cy="681840"/>
          </a:xfrm>
          <a:prstGeom prst="rect">
            <a:avLst/>
          </a:prstGeom>
          <a:noFill/>
          <a:ln>
            <a:noFill/>
          </a:ln>
        </p:spPr>
        <p:txBody>
          <a:bodyPr>
            <a:normAutofit/>
          </a:bodyPr>
          <a:lstStyle/>
          <a:p>
            <a:endParaRPr lang="en-US" sz="2800" b="0" strike="noStrike" spc="-1">
              <a:solidFill>
                <a:srgbClr val="000000"/>
              </a:solidFill>
              <a:latin typeface="Calibri"/>
            </a:endParaRPr>
          </a:p>
        </p:txBody>
      </p:sp>
      <p:pic>
        <p:nvPicPr>
          <p:cNvPr id="184" name="Picture 11"/>
          <p:cNvPicPr/>
          <p:nvPr/>
        </p:nvPicPr>
        <p:blipFill>
          <a:blip r:embed="rId3"/>
          <a:stretch/>
        </p:blipFill>
        <p:spPr>
          <a:xfrm>
            <a:off x="0" y="0"/>
            <a:ext cx="12191760" cy="6857640"/>
          </a:xfrm>
          <a:prstGeom prst="rect">
            <a:avLst/>
          </a:prstGeom>
          <a:ln>
            <a:noFill/>
          </a:ln>
        </p:spPr>
      </p:pic>
      <p:sp>
        <p:nvSpPr>
          <p:cNvPr id="2" name="Slide Number Placeholder 1">
            <a:extLst>
              <a:ext uri="{FF2B5EF4-FFF2-40B4-BE49-F238E27FC236}">
                <a16:creationId xmlns:a16="http://schemas.microsoft.com/office/drawing/2014/main" id="{6D963FA8-9E64-FF46-86D8-D52ACF5417B8}"/>
              </a:ext>
            </a:extLst>
          </p:cNvPr>
          <p:cNvSpPr>
            <a:spLocks noGrp="1"/>
          </p:cNvSpPr>
          <p:nvPr>
            <p:ph type="sldNum" sz="quarter" idx="12"/>
          </p:nvPr>
        </p:nvSpPr>
        <p:spPr/>
        <p:txBody>
          <a:bodyPr/>
          <a:lstStyle/>
          <a:p>
            <a:fld id="{1FB46938-7C90-1E4B-B134-0691F01D1D1F}" type="slidenum">
              <a:rPr lang="en-US" smtClean="0"/>
              <a:t>33</a:t>
            </a:fld>
            <a:endParaRPr lang="en-US"/>
          </a:p>
        </p:txBody>
      </p:sp>
    </p:spTree>
    <p:extLst>
      <p:ext uri="{BB962C8B-B14F-4D97-AF65-F5344CB8AC3E}">
        <p14:creationId xmlns:p14="http://schemas.microsoft.com/office/powerpoint/2010/main" val="1386554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9ABE1-899D-CEED-2EC8-2106C4F5FEC1}"/>
              </a:ext>
            </a:extLst>
          </p:cNvPr>
          <p:cNvSpPr>
            <a:spLocks noGrp="1"/>
          </p:cNvSpPr>
          <p:nvPr>
            <p:ph type="title"/>
          </p:nvPr>
        </p:nvSpPr>
        <p:spPr/>
        <p:txBody>
          <a:bodyPr/>
          <a:lstStyle/>
          <a:p>
            <a:r>
              <a:rPr lang="en-US" dirty="0"/>
              <a:t>AWS Networking</a:t>
            </a:r>
          </a:p>
        </p:txBody>
      </p:sp>
      <p:sp>
        <p:nvSpPr>
          <p:cNvPr id="3" name="Content Placeholder 2">
            <a:extLst>
              <a:ext uri="{FF2B5EF4-FFF2-40B4-BE49-F238E27FC236}">
                <a16:creationId xmlns:a16="http://schemas.microsoft.com/office/drawing/2014/main" id="{5C66490C-E465-A0A4-7C60-C56982DB5218}"/>
              </a:ext>
            </a:extLst>
          </p:cNvPr>
          <p:cNvSpPr>
            <a:spLocks noGrp="1"/>
          </p:cNvSpPr>
          <p:nvPr>
            <p:ph idx="1"/>
          </p:nvPr>
        </p:nvSpPr>
        <p:spPr/>
        <p:txBody>
          <a:bodyPr/>
          <a:lstStyle/>
          <a:p>
            <a:r>
              <a:rPr lang="en-US" dirty="0"/>
              <a:t>EC2 instances are launched into a </a:t>
            </a:r>
            <a:r>
              <a:rPr lang="en-US" dirty="0">
                <a:highlight>
                  <a:srgbClr val="FFFF00"/>
                </a:highlight>
              </a:rPr>
              <a:t>Virtual Private Cloud (VPC)</a:t>
            </a:r>
          </a:p>
          <a:p>
            <a:endParaRPr lang="en-US" dirty="0"/>
          </a:p>
          <a:p>
            <a:r>
              <a:rPr lang="en-US" dirty="0"/>
              <a:t>Default VPC defines:</a:t>
            </a:r>
          </a:p>
          <a:p>
            <a:pPr lvl="1"/>
            <a:r>
              <a:rPr lang="en-US" dirty="0"/>
              <a:t>An address space (IPv4 and IPv6): </a:t>
            </a:r>
            <a:r>
              <a:rPr lang="en-US" dirty="0">
                <a:highlight>
                  <a:srgbClr val="FFFF00"/>
                </a:highlight>
              </a:rPr>
              <a:t>172.31.0.0/16 (65,536 addresses)</a:t>
            </a:r>
          </a:p>
          <a:p>
            <a:pPr lvl="1"/>
            <a:r>
              <a:rPr lang="en-US" dirty="0"/>
              <a:t>Subnet in each availability zone: e.g. 172.31.0.0</a:t>
            </a:r>
            <a:r>
              <a:rPr lang="en-US" dirty="0">
                <a:highlight>
                  <a:srgbClr val="FFFF00"/>
                </a:highlight>
              </a:rPr>
              <a:t>/20</a:t>
            </a:r>
            <a:r>
              <a:rPr lang="en-US" dirty="0"/>
              <a:t> and 172.31.16.0/20</a:t>
            </a:r>
          </a:p>
          <a:p>
            <a:pPr lvl="1"/>
            <a:r>
              <a:rPr lang="en-US" dirty="0"/>
              <a:t>Internet </a:t>
            </a:r>
            <a:r>
              <a:rPr lang="en-US" dirty="0">
                <a:highlight>
                  <a:srgbClr val="FFFF00"/>
                </a:highlight>
              </a:rPr>
              <a:t>Gateway</a:t>
            </a:r>
            <a:r>
              <a:rPr lang="en-US" dirty="0"/>
              <a:t> </a:t>
            </a:r>
          </a:p>
          <a:p>
            <a:pPr lvl="1"/>
            <a:r>
              <a:rPr lang="en-US" dirty="0"/>
              <a:t>Main Route </a:t>
            </a:r>
            <a:r>
              <a:rPr lang="en-US" dirty="0">
                <a:highlight>
                  <a:srgbClr val="FFFF00"/>
                </a:highlight>
              </a:rPr>
              <a:t>Table</a:t>
            </a:r>
          </a:p>
          <a:p>
            <a:pPr lvl="1"/>
            <a:r>
              <a:rPr lang="en-US" dirty="0"/>
              <a:t>Default </a:t>
            </a:r>
            <a:r>
              <a:rPr lang="en-US" dirty="0">
                <a:highlight>
                  <a:srgbClr val="FFFF00"/>
                </a:highlight>
              </a:rPr>
              <a:t>Security Group</a:t>
            </a:r>
          </a:p>
          <a:p>
            <a:pPr lvl="1"/>
            <a:r>
              <a:rPr lang="en-US" dirty="0"/>
              <a:t>Default Network </a:t>
            </a:r>
            <a:r>
              <a:rPr lang="en-US" dirty="0">
                <a:highlight>
                  <a:srgbClr val="FFFF00"/>
                </a:highlight>
              </a:rPr>
              <a:t>Access Control List </a:t>
            </a:r>
            <a:r>
              <a:rPr lang="en-US" dirty="0"/>
              <a:t>(NACL)</a:t>
            </a:r>
          </a:p>
          <a:p>
            <a:pPr lvl="1"/>
            <a:r>
              <a:rPr lang="en-US" dirty="0"/>
              <a:t>Default </a:t>
            </a:r>
            <a:r>
              <a:rPr lang="en-US" dirty="0">
                <a:highlight>
                  <a:srgbClr val="FFFF00"/>
                </a:highlight>
              </a:rPr>
              <a:t>DHCP</a:t>
            </a:r>
            <a:r>
              <a:rPr lang="en-US" dirty="0"/>
              <a:t> settings</a:t>
            </a:r>
          </a:p>
        </p:txBody>
      </p:sp>
      <p:sp>
        <p:nvSpPr>
          <p:cNvPr id="8" name="Slide Number Placeholder 7">
            <a:extLst>
              <a:ext uri="{FF2B5EF4-FFF2-40B4-BE49-F238E27FC236}">
                <a16:creationId xmlns:a16="http://schemas.microsoft.com/office/drawing/2014/main" id="{B9FF31AB-0F4F-6EF1-7976-4B088E62C83B}"/>
              </a:ext>
            </a:extLst>
          </p:cNvPr>
          <p:cNvSpPr>
            <a:spLocks noGrp="1"/>
          </p:cNvSpPr>
          <p:nvPr>
            <p:ph type="sldNum" sz="quarter" idx="12"/>
          </p:nvPr>
        </p:nvSpPr>
        <p:spPr/>
        <p:txBody>
          <a:bodyPr/>
          <a:lstStyle/>
          <a:p>
            <a:fld id="{1FB46938-7C90-1E4B-B134-0691F01D1D1F}" type="slidenum">
              <a:rPr lang="en-US" smtClean="0"/>
              <a:t>34</a:t>
            </a:fld>
            <a:endParaRPr lang="en-US"/>
          </a:p>
        </p:txBody>
      </p:sp>
    </p:spTree>
    <p:extLst>
      <p:ext uri="{BB962C8B-B14F-4D97-AF65-F5344CB8AC3E}">
        <p14:creationId xmlns:p14="http://schemas.microsoft.com/office/powerpoint/2010/main" val="126070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21213-CCF0-C91A-D57A-CD372AD9A647}"/>
              </a:ext>
            </a:extLst>
          </p:cNvPr>
          <p:cNvSpPr>
            <a:spLocks noGrp="1"/>
          </p:cNvSpPr>
          <p:nvPr>
            <p:ph type="title"/>
          </p:nvPr>
        </p:nvSpPr>
        <p:spPr/>
        <p:txBody>
          <a:bodyPr/>
          <a:lstStyle/>
          <a:p>
            <a:r>
              <a:rPr lang="en-US" dirty="0"/>
              <a:t>AWS Default VPC</a:t>
            </a:r>
          </a:p>
        </p:txBody>
      </p:sp>
      <p:pic>
        <p:nvPicPr>
          <p:cNvPr id="4" name="Picture 6">
            <a:extLst>
              <a:ext uri="{FF2B5EF4-FFF2-40B4-BE49-F238E27FC236}">
                <a16:creationId xmlns:a16="http://schemas.microsoft.com/office/drawing/2014/main" id="{1515E91C-FB13-D37F-353D-8E99C83EF7D1}"/>
              </a:ext>
            </a:extLst>
          </p:cNvPr>
          <p:cNvPicPr/>
          <p:nvPr/>
        </p:nvPicPr>
        <p:blipFill>
          <a:blip r:embed="rId3"/>
          <a:stretch/>
        </p:blipFill>
        <p:spPr>
          <a:xfrm>
            <a:off x="2686080" y="995040"/>
            <a:ext cx="6819840" cy="5726880"/>
          </a:xfrm>
          <a:prstGeom prst="rect">
            <a:avLst/>
          </a:prstGeom>
          <a:ln>
            <a:noFill/>
          </a:ln>
        </p:spPr>
      </p:pic>
      <p:sp>
        <p:nvSpPr>
          <p:cNvPr id="6" name="Slide Number Placeholder 5">
            <a:extLst>
              <a:ext uri="{FF2B5EF4-FFF2-40B4-BE49-F238E27FC236}">
                <a16:creationId xmlns:a16="http://schemas.microsoft.com/office/drawing/2014/main" id="{FFED34FD-D3EC-B442-2D48-6A3CBBF06233}"/>
              </a:ext>
            </a:extLst>
          </p:cNvPr>
          <p:cNvSpPr>
            <a:spLocks noGrp="1"/>
          </p:cNvSpPr>
          <p:nvPr>
            <p:ph type="sldNum" sz="quarter" idx="12"/>
          </p:nvPr>
        </p:nvSpPr>
        <p:spPr/>
        <p:txBody>
          <a:bodyPr/>
          <a:lstStyle/>
          <a:p>
            <a:fld id="{1FB46938-7C90-1E4B-B134-0691F01D1D1F}" type="slidenum">
              <a:rPr lang="en-US" smtClean="0"/>
              <a:t>35</a:t>
            </a:fld>
            <a:endParaRPr lang="en-US"/>
          </a:p>
        </p:txBody>
      </p:sp>
    </p:spTree>
    <p:extLst>
      <p:ext uri="{BB962C8B-B14F-4D97-AF65-F5344CB8AC3E}">
        <p14:creationId xmlns:p14="http://schemas.microsoft.com/office/powerpoint/2010/main" val="30876655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DA8602-84FE-9595-02FF-88B0417346FD}"/>
              </a:ext>
            </a:extLst>
          </p:cNvPr>
          <p:cNvSpPr>
            <a:spLocks noGrp="1"/>
          </p:cNvSpPr>
          <p:nvPr>
            <p:ph type="title"/>
          </p:nvPr>
        </p:nvSpPr>
        <p:spPr/>
        <p:txBody>
          <a:bodyPr/>
          <a:lstStyle/>
          <a:p>
            <a:r>
              <a:rPr lang="en-US" dirty="0"/>
              <a:t>VPC Subnet</a:t>
            </a:r>
          </a:p>
        </p:txBody>
      </p:sp>
      <p:sp>
        <p:nvSpPr>
          <p:cNvPr id="4" name="Content Placeholder 3">
            <a:extLst>
              <a:ext uri="{FF2B5EF4-FFF2-40B4-BE49-F238E27FC236}">
                <a16:creationId xmlns:a16="http://schemas.microsoft.com/office/drawing/2014/main" id="{A036B5D4-D76A-30AC-FB9F-FC3A07E8DF7D}"/>
              </a:ext>
            </a:extLst>
          </p:cNvPr>
          <p:cNvSpPr>
            <a:spLocks noGrp="1"/>
          </p:cNvSpPr>
          <p:nvPr>
            <p:ph idx="1"/>
          </p:nvPr>
        </p:nvSpPr>
        <p:spPr/>
        <p:txBody>
          <a:bodyPr/>
          <a:lstStyle/>
          <a:p>
            <a:r>
              <a:rPr lang="en-US" dirty="0"/>
              <a:t>Attributes:</a:t>
            </a:r>
          </a:p>
          <a:p>
            <a:pPr lvl="1"/>
            <a:r>
              <a:rPr lang="en-US" dirty="0"/>
              <a:t>Name</a:t>
            </a:r>
          </a:p>
          <a:p>
            <a:pPr lvl="1"/>
            <a:r>
              <a:rPr lang="en-US" dirty="0"/>
              <a:t>VPC associated </a:t>
            </a:r>
          </a:p>
          <a:p>
            <a:pPr lvl="1"/>
            <a:r>
              <a:rPr lang="en-US" dirty="0"/>
              <a:t>Availability Zone</a:t>
            </a:r>
          </a:p>
          <a:p>
            <a:pPr lvl="1"/>
            <a:r>
              <a:rPr lang="en-US" dirty="0"/>
              <a:t>IPv4 CIDR block</a:t>
            </a:r>
          </a:p>
          <a:p>
            <a:pPr lvl="1"/>
            <a:r>
              <a:rPr lang="en-US" dirty="0"/>
              <a:t>IPv6 CIDR block (optional)</a:t>
            </a:r>
          </a:p>
        </p:txBody>
      </p:sp>
      <p:sp>
        <p:nvSpPr>
          <p:cNvPr id="9" name="Slide Number Placeholder 8">
            <a:extLst>
              <a:ext uri="{FF2B5EF4-FFF2-40B4-BE49-F238E27FC236}">
                <a16:creationId xmlns:a16="http://schemas.microsoft.com/office/drawing/2014/main" id="{655EBF9C-E9E6-D3CB-017F-9E9376CF28DF}"/>
              </a:ext>
            </a:extLst>
          </p:cNvPr>
          <p:cNvSpPr>
            <a:spLocks noGrp="1"/>
          </p:cNvSpPr>
          <p:nvPr>
            <p:ph type="sldNum" sz="quarter" idx="12"/>
          </p:nvPr>
        </p:nvSpPr>
        <p:spPr/>
        <p:txBody>
          <a:bodyPr/>
          <a:lstStyle/>
          <a:p>
            <a:fld id="{1FB46938-7C90-1E4B-B134-0691F01D1D1F}" type="slidenum">
              <a:rPr lang="en-US" smtClean="0"/>
              <a:t>36</a:t>
            </a:fld>
            <a:endParaRPr lang="en-US"/>
          </a:p>
        </p:txBody>
      </p:sp>
    </p:spTree>
    <p:extLst>
      <p:ext uri="{BB962C8B-B14F-4D97-AF65-F5344CB8AC3E}">
        <p14:creationId xmlns:p14="http://schemas.microsoft.com/office/powerpoint/2010/main" val="249308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1C5FA-C169-F6CD-CA26-2BD7D030D4E9}"/>
              </a:ext>
            </a:extLst>
          </p:cNvPr>
          <p:cNvSpPr>
            <a:spLocks noGrp="1"/>
          </p:cNvSpPr>
          <p:nvPr>
            <p:ph type="title"/>
          </p:nvPr>
        </p:nvSpPr>
        <p:spPr/>
        <p:txBody>
          <a:bodyPr/>
          <a:lstStyle/>
          <a:p>
            <a:r>
              <a:rPr lang="en-US" dirty="0"/>
              <a:t>Network Security</a:t>
            </a:r>
          </a:p>
        </p:txBody>
      </p:sp>
      <p:sp>
        <p:nvSpPr>
          <p:cNvPr id="3" name="Content Placeholder 2">
            <a:extLst>
              <a:ext uri="{FF2B5EF4-FFF2-40B4-BE49-F238E27FC236}">
                <a16:creationId xmlns:a16="http://schemas.microsoft.com/office/drawing/2014/main" id="{D469CAC5-9AFD-C8FE-D12A-1D131CD565A6}"/>
              </a:ext>
            </a:extLst>
          </p:cNvPr>
          <p:cNvSpPr>
            <a:spLocks noGrp="1"/>
          </p:cNvSpPr>
          <p:nvPr>
            <p:ph idx="1"/>
          </p:nvPr>
        </p:nvSpPr>
        <p:spPr/>
        <p:txBody>
          <a:bodyPr/>
          <a:lstStyle/>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Security Groups can be associated with a VPC but they act </a:t>
            </a:r>
            <a:r>
              <a:rPr lang="en-US" sz="2800" b="0" strike="noStrike" spc="-1" dirty="0">
                <a:solidFill>
                  <a:srgbClr val="000000"/>
                </a:solidFill>
                <a:highlight>
                  <a:srgbClr val="FFFF00"/>
                </a:highlight>
                <a:latin typeface="Calibri"/>
              </a:rPr>
              <a:t>at the instance level</a:t>
            </a: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If a security group is not specified for an instance, it takes the default assigned to the VPC</a:t>
            </a:r>
          </a:p>
          <a:p>
            <a:pPr marL="228600" indent="-228240">
              <a:lnSpc>
                <a:spcPct val="90000"/>
              </a:lnSpc>
              <a:spcBef>
                <a:spcPts val="1001"/>
              </a:spcBef>
              <a:buClr>
                <a:srgbClr val="000000"/>
              </a:buClr>
              <a:buFont typeface="Arial"/>
              <a:buChar char="•"/>
            </a:pPr>
            <a:r>
              <a:rPr lang="en-US" spc="-1" dirty="0">
                <a:solidFill>
                  <a:srgbClr val="000000"/>
                </a:solidFill>
                <a:latin typeface="Calibri"/>
              </a:rPr>
              <a:t>Can have </a:t>
            </a:r>
            <a:r>
              <a:rPr lang="en-US" spc="-1" dirty="0">
                <a:solidFill>
                  <a:srgbClr val="000000"/>
                </a:solidFill>
                <a:highlight>
                  <a:srgbClr val="FFFF00"/>
                </a:highlight>
                <a:latin typeface="Calibri"/>
              </a:rPr>
              <a:t>multiple security groups per instance</a:t>
            </a:r>
            <a:endParaRPr lang="en-US" sz="2800" b="0" strike="noStrike" spc="-1" dirty="0">
              <a:solidFill>
                <a:srgbClr val="000000"/>
              </a:solidFill>
              <a:highlight>
                <a:srgbClr val="FFFF00"/>
              </a:highlight>
              <a:latin typeface="Calibri"/>
            </a:endParaRPr>
          </a:p>
          <a:p>
            <a:pPr marL="228600" indent="-228240">
              <a:lnSpc>
                <a:spcPct val="90000"/>
              </a:lnSpc>
              <a:spcBef>
                <a:spcPts val="1001"/>
              </a:spcBef>
              <a:buClr>
                <a:srgbClr val="000000"/>
              </a:buClr>
              <a:buFont typeface="Arial"/>
              <a:buChar char="•"/>
            </a:pPr>
            <a:r>
              <a:rPr lang="en-US" sz="2800" b="0" strike="noStrike" spc="-1" dirty="0">
                <a:solidFill>
                  <a:srgbClr val="000000"/>
                </a:solidFill>
                <a:highlight>
                  <a:srgbClr val="FFFF00"/>
                </a:highlight>
                <a:latin typeface="Calibri"/>
              </a:rPr>
              <a:t>NACLs act on a subnet </a:t>
            </a:r>
            <a:r>
              <a:rPr lang="en-US" sz="2800" b="0" strike="noStrike" spc="-1" dirty="0">
                <a:solidFill>
                  <a:srgbClr val="000000"/>
                </a:solidFill>
                <a:latin typeface="Calibri"/>
              </a:rPr>
              <a:t>and have different characteristics than a security group</a:t>
            </a:r>
          </a:p>
        </p:txBody>
      </p:sp>
      <p:sp>
        <p:nvSpPr>
          <p:cNvPr id="6" name="Slide Number Placeholder 5">
            <a:extLst>
              <a:ext uri="{FF2B5EF4-FFF2-40B4-BE49-F238E27FC236}">
                <a16:creationId xmlns:a16="http://schemas.microsoft.com/office/drawing/2014/main" id="{146545FB-40A3-436D-8956-7732D243E2F4}"/>
              </a:ext>
            </a:extLst>
          </p:cNvPr>
          <p:cNvSpPr>
            <a:spLocks noGrp="1"/>
          </p:cNvSpPr>
          <p:nvPr>
            <p:ph type="sldNum" sz="quarter" idx="12"/>
          </p:nvPr>
        </p:nvSpPr>
        <p:spPr/>
        <p:txBody>
          <a:bodyPr/>
          <a:lstStyle/>
          <a:p>
            <a:fld id="{1FB46938-7C90-1E4B-B134-0691F01D1D1F}" type="slidenum">
              <a:rPr lang="en-US" smtClean="0"/>
              <a:t>37</a:t>
            </a:fld>
            <a:endParaRPr lang="en-US"/>
          </a:p>
        </p:txBody>
      </p:sp>
    </p:spTree>
    <p:extLst>
      <p:ext uri="{BB962C8B-B14F-4D97-AF65-F5344CB8AC3E}">
        <p14:creationId xmlns:p14="http://schemas.microsoft.com/office/powerpoint/2010/main" val="2668089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0A47-AB1A-3DA7-F60D-9163E68ECD80}"/>
              </a:ext>
            </a:extLst>
          </p:cNvPr>
          <p:cNvSpPr>
            <a:spLocks noGrp="1"/>
          </p:cNvSpPr>
          <p:nvPr>
            <p:ph type="title"/>
          </p:nvPr>
        </p:nvSpPr>
        <p:spPr/>
        <p:txBody>
          <a:bodyPr/>
          <a:lstStyle/>
          <a:p>
            <a:r>
              <a:rPr lang="en-US" dirty="0"/>
              <a:t>Network Security</a:t>
            </a:r>
          </a:p>
        </p:txBody>
      </p:sp>
      <p:pic>
        <p:nvPicPr>
          <p:cNvPr id="4" name="Picture 2">
            <a:extLst>
              <a:ext uri="{FF2B5EF4-FFF2-40B4-BE49-F238E27FC236}">
                <a16:creationId xmlns:a16="http://schemas.microsoft.com/office/drawing/2014/main" id="{811F5A17-90F1-5332-8E69-34E09BE740B1}"/>
              </a:ext>
            </a:extLst>
          </p:cNvPr>
          <p:cNvPicPr/>
          <p:nvPr/>
        </p:nvPicPr>
        <p:blipFill>
          <a:blip r:embed="rId3"/>
          <a:stretch/>
        </p:blipFill>
        <p:spPr>
          <a:xfrm>
            <a:off x="3497880" y="1254370"/>
            <a:ext cx="5196240" cy="5570640"/>
          </a:xfrm>
          <a:prstGeom prst="rect">
            <a:avLst/>
          </a:prstGeom>
          <a:ln>
            <a:noFill/>
          </a:ln>
        </p:spPr>
      </p:pic>
      <p:sp>
        <p:nvSpPr>
          <p:cNvPr id="6" name="Slide Number Placeholder 5">
            <a:extLst>
              <a:ext uri="{FF2B5EF4-FFF2-40B4-BE49-F238E27FC236}">
                <a16:creationId xmlns:a16="http://schemas.microsoft.com/office/drawing/2014/main" id="{0A2D5551-F327-1F46-768E-DD3FFEBBA601}"/>
              </a:ext>
            </a:extLst>
          </p:cNvPr>
          <p:cNvSpPr>
            <a:spLocks noGrp="1"/>
          </p:cNvSpPr>
          <p:nvPr>
            <p:ph type="sldNum" sz="quarter" idx="12"/>
          </p:nvPr>
        </p:nvSpPr>
        <p:spPr/>
        <p:txBody>
          <a:bodyPr/>
          <a:lstStyle/>
          <a:p>
            <a:fld id="{1FB46938-7C90-1E4B-B134-0691F01D1D1F}" type="slidenum">
              <a:rPr lang="en-US" smtClean="0"/>
              <a:t>38</a:t>
            </a:fld>
            <a:endParaRPr lang="en-US"/>
          </a:p>
        </p:txBody>
      </p:sp>
    </p:spTree>
    <p:extLst>
      <p:ext uri="{BB962C8B-B14F-4D97-AF65-F5344CB8AC3E}">
        <p14:creationId xmlns:p14="http://schemas.microsoft.com/office/powerpoint/2010/main" val="1794397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7288-D18D-4E97-ED25-1B6CC803759E}"/>
              </a:ext>
            </a:extLst>
          </p:cNvPr>
          <p:cNvSpPr>
            <a:spLocks noGrp="1"/>
          </p:cNvSpPr>
          <p:nvPr>
            <p:ph type="title"/>
          </p:nvPr>
        </p:nvSpPr>
        <p:spPr/>
        <p:txBody>
          <a:bodyPr/>
          <a:lstStyle/>
          <a:p>
            <a:r>
              <a:rPr lang="en-US" dirty="0"/>
              <a:t>Security Groups vs NACLs</a:t>
            </a:r>
          </a:p>
        </p:txBody>
      </p:sp>
      <p:graphicFrame>
        <p:nvGraphicFramePr>
          <p:cNvPr id="4" name="Table 4">
            <a:extLst>
              <a:ext uri="{FF2B5EF4-FFF2-40B4-BE49-F238E27FC236}">
                <a16:creationId xmlns:a16="http://schemas.microsoft.com/office/drawing/2014/main" id="{1EA66E32-9256-1BE6-2F3F-1E1EEE84C90C}"/>
              </a:ext>
            </a:extLst>
          </p:cNvPr>
          <p:cNvGraphicFramePr>
            <a:graphicFrameLocks noGrp="1"/>
          </p:cNvGraphicFramePr>
          <p:nvPr>
            <p:extLst>
              <p:ext uri="{D42A27DB-BD31-4B8C-83A1-F6EECF244321}">
                <p14:modId xmlns:p14="http://schemas.microsoft.com/office/powerpoint/2010/main" val="1822510855"/>
              </p:ext>
            </p:extLst>
          </p:nvPr>
        </p:nvGraphicFramePr>
        <p:xfrm>
          <a:off x="236806" y="1580272"/>
          <a:ext cx="11718388" cy="3596640"/>
        </p:xfrm>
        <a:graphic>
          <a:graphicData uri="http://schemas.openxmlformats.org/drawingml/2006/table">
            <a:tbl>
              <a:tblPr firstRow="1" bandRow="1">
                <a:tableStyleId>{5C22544A-7EE6-4342-B048-85BDC9FD1C3A}</a:tableStyleId>
              </a:tblPr>
              <a:tblGrid>
                <a:gridCol w="5859194">
                  <a:extLst>
                    <a:ext uri="{9D8B030D-6E8A-4147-A177-3AD203B41FA5}">
                      <a16:colId xmlns:a16="http://schemas.microsoft.com/office/drawing/2014/main" val="2515466393"/>
                    </a:ext>
                  </a:extLst>
                </a:gridCol>
                <a:gridCol w="5859194">
                  <a:extLst>
                    <a:ext uri="{9D8B030D-6E8A-4147-A177-3AD203B41FA5}">
                      <a16:colId xmlns:a16="http://schemas.microsoft.com/office/drawing/2014/main" val="3172459355"/>
                    </a:ext>
                  </a:extLst>
                </a:gridCol>
              </a:tblGrid>
              <a:tr h="370840">
                <a:tc>
                  <a:txBody>
                    <a:bodyPr/>
                    <a:lstStyle/>
                    <a:p>
                      <a:r>
                        <a:rPr lang="en-US" sz="2000" dirty="0"/>
                        <a:t>Security Group</a:t>
                      </a:r>
                    </a:p>
                  </a:txBody>
                  <a:tcPr/>
                </a:tc>
                <a:tc>
                  <a:txBody>
                    <a:bodyPr/>
                    <a:lstStyle/>
                    <a:p>
                      <a:r>
                        <a:rPr lang="en-US" sz="2000" dirty="0"/>
                        <a:t>Network ACL</a:t>
                      </a:r>
                    </a:p>
                  </a:txBody>
                  <a:tcPr/>
                </a:tc>
                <a:extLst>
                  <a:ext uri="{0D108BD9-81ED-4DB2-BD59-A6C34878D82A}">
                    <a16:rowId xmlns:a16="http://schemas.microsoft.com/office/drawing/2014/main" val="1986471961"/>
                  </a:ext>
                </a:extLst>
              </a:tr>
              <a:tr h="370840">
                <a:tc>
                  <a:txBody>
                    <a:bodyPr/>
                    <a:lstStyle/>
                    <a:p>
                      <a:r>
                        <a:rPr lang="en-US" sz="2000" b="0" dirty="0"/>
                        <a:t>Operates at the instance level (first layer of defense)</a:t>
                      </a:r>
                    </a:p>
                  </a:txBody>
                  <a:tcPr/>
                </a:tc>
                <a:tc>
                  <a:txBody>
                    <a:bodyPr/>
                    <a:lstStyle/>
                    <a:p>
                      <a:r>
                        <a:rPr lang="en-US" sz="2000" b="0" dirty="0"/>
                        <a:t>Operates at the subnet level (second layer of defense)</a:t>
                      </a:r>
                    </a:p>
                  </a:txBody>
                  <a:tcPr/>
                </a:tc>
                <a:extLst>
                  <a:ext uri="{0D108BD9-81ED-4DB2-BD59-A6C34878D82A}">
                    <a16:rowId xmlns:a16="http://schemas.microsoft.com/office/drawing/2014/main" val="138371463"/>
                  </a:ext>
                </a:extLst>
              </a:tr>
              <a:tr h="370840">
                <a:tc>
                  <a:txBody>
                    <a:bodyPr/>
                    <a:lstStyle/>
                    <a:p>
                      <a:endParaRPr lang="en-US" sz="2000" b="0" dirty="0"/>
                    </a:p>
                  </a:txBody>
                  <a:tcPr/>
                </a:tc>
                <a:tc>
                  <a:txBody>
                    <a:bodyPr/>
                    <a:lstStyle/>
                    <a:p>
                      <a:endParaRPr lang="en-US" sz="2000" b="0" dirty="0"/>
                    </a:p>
                  </a:txBody>
                  <a:tcPr/>
                </a:tc>
                <a:extLst>
                  <a:ext uri="{0D108BD9-81ED-4DB2-BD59-A6C34878D82A}">
                    <a16:rowId xmlns:a16="http://schemas.microsoft.com/office/drawing/2014/main" val="3325227817"/>
                  </a:ext>
                </a:extLst>
              </a:tr>
              <a:tr h="370840">
                <a:tc>
                  <a:txBody>
                    <a:bodyPr/>
                    <a:lstStyle/>
                    <a:p>
                      <a:endParaRPr lang="en-US" sz="2000" b="0" dirty="0"/>
                    </a:p>
                    <a:p>
                      <a:endParaRPr lang="en-US" sz="2000" b="0" dirty="0"/>
                    </a:p>
                  </a:txBody>
                  <a:tcPr/>
                </a:tc>
                <a:tc>
                  <a:txBody>
                    <a:bodyPr/>
                    <a:lstStyle/>
                    <a:p>
                      <a:endParaRPr lang="en-US" sz="2000" b="0" dirty="0"/>
                    </a:p>
                  </a:txBody>
                  <a:tcPr/>
                </a:tc>
                <a:extLst>
                  <a:ext uri="{0D108BD9-81ED-4DB2-BD59-A6C34878D82A}">
                    <a16:rowId xmlns:a16="http://schemas.microsoft.com/office/drawing/2014/main" val="3342090362"/>
                  </a:ext>
                </a:extLst>
              </a:tr>
              <a:tr h="370840">
                <a:tc>
                  <a:txBody>
                    <a:bodyPr/>
                    <a:lstStyle/>
                    <a:p>
                      <a:endParaRPr lang="en-US" sz="2000" b="0" dirty="0"/>
                    </a:p>
                    <a:p>
                      <a:endParaRPr lang="en-US" sz="2000" b="0" dirty="0"/>
                    </a:p>
                  </a:txBody>
                  <a:tcPr/>
                </a:tc>
                <a:tc>
                  <a:txBody>
                    <a:bodyPr/>
                    <a:lstStyle/>
                    <a:p>
                      <a:endParaRPr lang="en-US" sz="2000" b="0" dirty="0"/>
                    </a:p>
                  </a:txBody>
                  <a:tcPr/>
                </a:tc>
                <a:extLst>
                  <a:ext uri="{0D108BD9-81ED-4DB2-BD59-A6C34878D82A}">
                    <a16:rowId xmlns:a16="http://schemas.microsoft.com/office/drawing/2014/main" val="1327991724"/>
                  </a:ext>
                </a:extLst>
              </a:tr>
              <a:tr h="370840">
                <a:tc>
                  <a:txBody>
                    <a:bodyPr/>
                    <a:lstStyle/>
                    <a:p>
                      <a:endParaRPr lang="en-US" sz="2000" b="0" dirty="0"/>
                    </a:p>
                    <a:p>
                      <a:endParaRPr lang="en-US" sz="2000" b="0" dirty="0"/>
                    </a:p>
                    <a:p>
                      <a:endParaRPr lang="en-US" sz="2000" b="0" dirty="0"/>
                    </a:p>
                  </a:txBody>
                  <a:tcPr/>
                </a:tc>
                <a:tc>
                  <a:txBody>
                    <a:bodyPr/>
                    <a:lstStyle/>
                    <a:p>
                      <a:endParaRPr lang="en-US" sz="2000" b="0" dirty="0"/>
                    </a:p>
                  </a:txBody>
                  <a:tcPr/>
                </a:tc>
                <a:extLst>
                  <a:ext uri="{0D108BD9-81ED-4DB2-BD59-A6C34878D82A}">
                    <a16:rowId xmlns:a16="http://schemas.microsoft.com/office/drawing/2014/main" val="1900407410"/>
                  </a:ext>
                </a:extLst>
              </a:tr>
            </a:tbl>
          </a:graphicData>
        </a:graphic>
      </p:graphicFrame>
      <p:sp>
        <p:nvSpPr>
          <p:cNvPr id="6" name="Slide Number Placeholder 5">
            <a:extLst>
              <a:ext uri="{FF2B5EF4-FFF2-40B4-BE49-F238E27FC236}">
                <a16:creationId xmlns:a16="http://schemas.microsoft.com/office/drawing/2014/main" id="{1C8BD24B-74A0-E591-2A1A-5240CCFBC49A}"/>
              </a:ext>
            </a:extLst>
          </p:cNvPr>
          <p:cNvSpPr>
            <a:spLocks noGrp="1"/>
          </p:cNvSpPr>
          <p:nvPr>
            <p:ph type="sldNum" sz="quarter" idx="12"/>
          </p:nvPr>
        </p:nvSpPr>
        <p:spPr/>
        <p:txBody>
          <a:bodyPr/>
          <a:lstStyle/>
          <a:p>
            <a:fld id="{1FB46938-7C90-1E4B-B134-0691F01D1D1F}" type="slidenum">
              <a:rPr lang="en-US" smtClean="0"/>
              <a:t>39</a:t>
            </a:fld>
            <a:endParaRPr lang="en-US"/>
          </a:p>
        </p:txBody>
      </p:sp>
    </p:spTree>
    <p:extLst>
      <p:ext uri="{BB962C8B-B14F-4D97-AF65-F5344CB8AC3E}">
        <p14:creationId xmlns:p14="http://schemas.microsoft.com/office/powerpoint/2010/main" val="1807465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ustomShape 1"/>
          <p:cNvSpPr/>
          <p:nvPr/>
        </p:nvSpPr>
        <p:spPr>
          <a:xfrm>
            <a:off x="475560" y="0"/>
            <a:ext cx="10909800" cy="6857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sp>
        <p:nvSpPr>
          <p:cNvPr id="235" name="TextShape 2"/>
          <p:cNvSpPr txBox="1"/>
          <p:nvPr/>
        </p:nvSpPr>
        <p:spPr>
          <a:xfrm>
            <a:off x="3421320" y="2926465"/>
            <a:ext cx="6104880" cy="1004709"/>
          </a:xfrm>
          <a:prstGeom prst="rect">
            <a:avLst/>
          </a:prstGeom>
          <a:noFill/>
          <a:ln>
            <a:noFill/>
          </a:ln>
        </p:spPr>
        <p:txBody>
          <a:bodyPr anchor="b">
            <a:normAutofit/>
          </a:bodyPr>
          <a:lstStyle/>
          <a:p>
            <a:pPr algn="ctr">
              <a:lnSpc>
                <a:spcPct val="90000"/>
              </a:lnSpc>
            </a:pPr>
            <a:r>
              <a:rPr lang="en-US" sz="6000" b="0" strike="noStrike" spc="-1" dirty="0">
                <a:solidFill>
                  <a:srgbClr val="FFFFFF"/>
                </a:solidFill>
                <a:latin typeface="Calibri Light"/>
              </a:rPr>
              <a:t>Networking</a:t>
            </a:r>
            <a:endParaRPr lang="en-US" sz="6000" b="0" strike="noStrike" spc="-1" dirty="0">
              <a:solidFill>
                <a:srgbClr val="000000"/>
              </a:solidFill>
              <a:latin typeface="Tahoma"/>
            </a:endParaRPr>
          </a:p>
        </p:txBody>
      </p:sp>
      <p:pic>
        <p:nvPicPr>
          <p:cNvPr id="237" name="Picture 11"/>
          <p:cNvPicPr/>
          <p:nvPr/>
        </p:nvPicPr>
        <p:blipFill>
          <a:blip r:embed="rId3"/>
          <a:stretch/>
        </p:blipFill>
        <p:spPr>
          <a:xfrm>
            <a:off x="0" y="0"/>
            <a:ext cx="12191760" cy="6857640"/>
          </a:xfrm>
          <a:prstGeom prst="rect">
            <a:avLst/>
          </a:prstGeom>
          <a:ln>
            <a:noFill/>
          </a:ln>
        </p:spPr>
      </p:pic>
      <p:sp>
        <p:nvSpPr>
          <p:cNvPr id="2" name="Slide Number Placeholder 1">
            <a:extLst>
              <a:ext uri="{FF2B5EF4-FFF2-40B4-BE49-F238E27FC236}">
                <a16:creationId xmlns:a16="http://schemas.microsoft.com/office/drawing/2014/main" id="{7E51216F-794D-FF80-2256-24D6DD1B9259}"/>
              </a:ext>
            </a:extLst>
          </p:cNvPr>
          <p:cNvSpPr>
            <a:spLocks noGrp="1"/>
          </p:cNvSpPr>
          <p:nvPr>
            <p:ph type="sldNum" sz="quarter" idx="12"/>
          </p:nvPr>
        </p:nvSpPr>
        <p:spPr/>
        <p:txBody>
          <a:bodyPr/>
          <a:lstStyle/>
          <a:p>
            <a:fld id="{1FB46938-7C90-1E4B-B134-0691F01D1D1F}" type="slidenum">
              <a:rPr lang="en-US" smtClean="0"/>
              <a:pPr/>
              <a:t>4</a:t>
            </a:fld>
            <a:endParaRPr lang="en-US" dirty="0"/>
          </a:p>
        </p:txBody>
      </p:sp>
    </p:spTree>
    <p:extLst>
      <p:ext uri="{BB962C8B-B14F-4D97-AF65-F5344CB8AC3E}">
        <p14:creationId xmlns:p14="http://schemas.microsoft.com/office/powerpoint/2010/main" val="24189767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7288-D18D-4E97-ED25-1B6CC803759E}"/>
              </a:ext>
            </a:extLst>
          </p:cNvPr>
          <p:cNvSpPr>
            <a:spLocks noGrp="1"/>
          </p:cNvSpPr>
          <p:nvPr>
            <p:ph type="title"/>
          </p:nvPr>
        </p:nvSpPr>
        <p:spPr/>
        <p:txBody>
          <a:bodyPr/>
          <a:lstStyle/>
          <a:p>
            <a:r>
              <a:rPr lang="en-US" dirty="0"/>
              <a:t>Security Groups vs NACLs</a:t>
            </a:r>
          </a:p>
        </p:txBody>
      </p:sp>
      <p:graphicFrame>
        <p:nvGraphicFramePr>
          <p:cNvPr id="4" name="Table 4">
            <a:extLst>
              <a:ext uri="{FF2B5EF4-FFF2-40B4-BE49-F238E27FC236}">
                <a16:creationId xmlns:a16="http://schemas.microsoft.com/office/drawing/2014/main" id="{1EA66E32-9256-1BE6-2F3F-1E1EEE84C90C}"/>
              </a:ext>
            </a:extLst>
          </p:cNvPr>
          <p:cNvGraphicFramePr>
            <a:graphicFrameLocks noGrp="1"/>
          </p:cNvGraphicFramePr>
          <p:nvPr>
            <p:extLst>
              <p:ext uri="{D42A27DB-BD31-4B8C-83A1-F6EECF244321}">
                <p14:modId xmlns:p14="http://schemas.microsoft.com/office/powerpoint/2010/main" val="399987815"/>
              </p:ext>
            </p:extLst>
          </p:nvPr>
        </p:nvGraphicFramePr>
        <p:xfrm>
          <a:off x="236806" y="1580272"/>
          <a:ext cx="11718388" cy="3596640"/>
        </p:xfrm>
        <a:graphic>
          <a:graphicData uri="http://schemas.openxmlformats.org/drawingml/2006/table">
            <a:tbl>
              <a:tblPr firstRow="1" bandRow="1">
                <a:tableStyleId>{5C22544A-7EE6-4342-B048-85BDC9FD1C3A}</a:tableStyleId>
              </a:tblPr>
              <a:tblGrid>
                <a:gridCol w="5859194">
                  <a:extLst>
                    <a:ext uri="{9D8B030D-6E8A-4147-A177-3AD203B41FA5}">
                      <a16:colId xmlns:a16="http://schemas.microsoft.com/office/drawing/2014/main" val="2515466393"/>
                    </a:ext>
                  </a:extLst>
                </a:gridCol>
                <a:gridCol w="5859194">
                  <a:extLst>
                    <a:ext uri="{9D8B030D-6E8A-4147-A177-3AD203B41FA5}">
                      <a16:colId xmlns:a16="http://schemas.microsoft.com/office/drawing/2014/main" val="3172459355"/>
                    </a:ext>
                  </a:extLst>
                </a:gridCol>
              </a:tblGrid>
              <a:tr h="370840">
                <a:tc>
                  <a:txBody>
                    <a:bodyPr/>
                    <a:lstStyle/>
                    <a:p>
                      <a:r>
                        <a:rPr lang="en-US" sz="2000" dirty="0"/>
                        <a:t>Security Group</a:t>
                      </a:r>
                    </a:p>
                  </a:txBody>
                  <a:tcPr/>
                </a:tc>
                <a:tc>
                  <a:txBody>
                    <a:bodyPr/>
                    <a:lstStyle/>
                    <a:p>
                      <a:r>
                        <a:rPr lang="en-US" sz="2000" dirty="0"/>
                        <a:t>Network ACL</a:t>
                      </a:r>
                    </a:p>
                  </a:txBody>
                  <a:tcPr/>
                </a:tc>
                <a:extLst>
                  <a:ext uri="{0D108BD9-81ED-4DB2-BD59-A6C34878D82A}">
                    <a16:rowId xmlns:a16="http://schemas.microsoft.com/office/drawing/2014/main" val="1986471961"/>
                  </a:ext>
                </a:extLst>
              </a:tr>
              <a:tr h="370840">
                <a:tc>
                  <a:txBody>
                    <a:bodyPr/>
                    <a:lstStyle/>
                    <a:p>
                      <a:r>
                        <a:rPr lang="en-US" sz="2000" b="0" dirty="0"/>
                        <a:t>Operates at the instance level (first layer of defense)</a:t>
                      </a:r>
                    </a:p>
                  </a:txBody>
                  <a:tcPr/>
                </a:tc>
                <a:tc>
                  <a:txBody>
                    <a:bodyPr/>
                    <a:lstStyle/>
                    <a:p>
                      <a:r>
                        <a:rPr lang="en-US" sz="2000" b="0" dirty="0"/>
                        <a:t>Operates at the subnet level (second layer of defense)</a:t>
                      </a:r>
                    </a:p>
                  </a:txBody>
                  <a:tcPr/>
                </a:tc>
                <a:extLst>
                  <a:ext uri="{0D108BD9-81ED-4DB2-BD59-A6C34878D82A}">
                    <a16:rowId xmlns:a16="http://schemas.microsoft.com/office/drawing/2014/main" val="138371463"/>
                  </a:ext>
                </a:extLst>
              </a:tr>
              <a:tr h="370840">
                <a:tc>
                  <a:txBody>
                    <a:bodyPr/>
                    <a:lstStyle/>
                    <a:p>
                      <a:r>
                        <a:rPr lang="en-US" sz="2000" b="0" dirty="0"/>
                        <a:t>Supports allow rules only</a:t>
                      </a:r>
                    </a:p>
                  </a:txBody>
                  <a:tcPr/>
                </a:tc>
                <a:tc>
                  <a:txBody>
                    <a:bodyPr/>
                    <a:lstStyle/>
                    <a:p>
                      <a:r>
                        <a:rPr lang="en-US" sz="2000" b="0" dirty="0"/>
                        <a:t>Supports allow and deny rules</a:t>
                      </a:r>
                    </a:p>
                  </a:txBody>
                  <a:tcPr/>
                </a:tc>
                <a:extLst>
                  <a:ext uri="{0D108BD9-81ED-4DB2-BD59-A6C34878D82A}">
                    <a16:rowId xmlns:a16="http://schemas.microsoft.com/office/drawing/2014/main" val="3325227817"/>
                  </a:ext>
                </a:extLst>
              </a:tr>
              <a:tr h="370840">
                <a:tc>
                  <a:txBody>
                    <a:bodyPr/>
                    <a:lstStyle/>
                    <a:p>
                      <a:endParaRPr lang="en-US" sz="2000" b="0" dirty="0"/>
                    </a:p>
                    <a:p>
                      <a:endParaRPr lang="en-US" sz="2000" b="0" dirty="0"/>
                    </a:p>
                  </a:txBody>
                  <a:tcPr/>
                </a:tc>
                <a:tc>
                  <a:txBody>
                    <a:bodyPr/>
                    <a:lstStyle/>
                    <a:p>
                      <a:endParaRPr lang="en-US" sz="2000" b="0" dirty="0"/>
                    </a:p>
                  </a:txBody>
                  <a:tcPr/>
                </a:tc>
                <a:extLst>
                  <a:ext uri="{0D108BD9-81ED-4DB2-BD59-A6C34878D82A}">
                    <a16:rowId xmlns:a16="http://schemas.microsoft.com/office/drawing/2014/main" val="3342090362"/>
                  </a:ext>
                </a:extLst>
              </a:tr>
              <a:tr h="370840">
                <a:tc>
                  <a:txBody>
                    <a:bodyPr/>
                    <a:lstStyle/>
                    <a:p>
                      <a:endParaRPr lang="en-US" sz="2000" b="0" dirty="0"/>
                    </a:p>
                    <a:p>
                      <a:endParaRPr lang="en-US" sz="2000" b="0" dirty="0"/>
                    </a:p>
                  </a:txBody>
                  <a:tcPr/>
                </a:tc>
                <a:tc>
                  <a:txBody>
                    <a:bodyPr/>
                    <a:lstStyle/>
                    <a:p>
                      <a:endParaRPr lang="en-US" sz="2000" b="0" dirty="0"/>
                    </a:p>
                  </a:txBody>
                  <a:tcPr/>
                </a:tc>
                <a:extLst>
                  <a:ext uri="{0D108BD9-81ED-4DB2-BD59-A6C34878D82A}">
                    <a16:rowId xmlns:a16="http://schemas.microsoft.com/office/drawing/2014/main" val="1327991724"/>
                  </a:ext>
                </a:extLst>
              </a:tr>
              <a:tr h="370840">
                <a:tc>
                  <a:txBody>
                    <a:bodyPr/>
                    <a:lstStyle/>
                    <a:p>
                      <a:endParaRPr lang="en-US" sz="2000" b="0" dirty="0"/>
                    </a:p>
                    <a:p>
                      <a:endParaRPr lang="en-US" sz="2000" b="0" dirty="0"/>
                    </a:p>
                    <a:p>
                      <a:endParaRPr lang="en-US" sz="2000" b="0" dirty="0"/>
                    </a:p>
                  </a:txBody>
                  <a:tcPr/>
                </a:tc>
                <a:tc>
                  <a:txBody>
                    <a:bodyPr/>
                    <a:lstStyle/>
                    <a:p>
                      <a:endParaRPr lang="en-US" sz="2000" b="0" dirty="0"/>
                    </a:p>
                  </a:txBody>
                  <a:tcPr/>
                </a:tc>
                <a:extLst>
                  <a:ext uri="{0D108BD9-81ED-4DB2-BD59-A6C34878D82A}">
                    <a16:rowId xmlns:a16="http://schemas.microsoft.com/office/drawing/2014/main" val="1900407410"/>
                  </a:ext>
                </a:extLst>
              </a:tr>
            </a:tbl>
          </a:graphicData>
        </a:graphic>
      </p:graphicFrame>
      <p:sp>
        <p:nvSpPr>
          <p:cNvPr id="6" name="Slide Number Placeholder 5">
            <a:extLst>
              <a:ext uri="{FF2B5EF4-FFF2-40B4-BE49-F238E27FC236}">
                <a16:creationId xmlns:a16="http://schemas.microsoft.com/office/drawing/2014/main" id="{1C8BD24B-74A0-E591-2A1A-5240CCFBC49A}"/>
              </a:ext>
            </a:extLst>
          </p:cNvPr>
          <p:cNvSpPr>
            <a:spLocks noGrp="1"/>
          </p:cNvSpPr>
          <p:nvPr>
            <p:ph type="sldNum" sz="quarter" idx="12"/>
          </p:nvPr>
        </p:nvSpPr>
        <p:spPr/>
        <p:txBody>
          <a:bodyPr/>
          <a:lstStyle/>
          <a:p>
            <a:fld id="{1FB46938-7C90-1E4B-B134-0691F01D1D1F}" type="slidenum">
              <a:rPr lang="en-US" smtClean="0"/>
              <a:t>40</a:t>
            </a:fld>
            <a:endParaRPr lang="en-US"/>
          </a:p>
        </p:txBody>
      </p:sp>
    </p:spTree>
    <p:extLst>
      <p:ext uri="{BB962C8B-B14F-4D97-AF65-F5344CB8AC3E}">
        <p14:creationId xmlns:p14="http://schemas.microsoft.com/office/powerpoint/2010/main" val="2523396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7288-D18D-4E97-ED25-1B6CC803759E}"/>
              </a:ext>
            </a:extLst>
          </p:cNvPr>
          <p:cNvSpPr>
            <a:spLocks noGrp="1"/>
          </p:cNvSpPr>
          <p:nvPr>
            <p:ph type="title"/>
          </p:nvPr>
        </p:nvSpPr>
        <p:spPr/>
        <p:txBody>
          <a:bodyPr/>
          <a:lstStyle/>
          <a:p>
            <a:r>
              <a:rPr lang="en-US" dirty="0"/>
              <a:t>Security Groups vs NACLs</a:t>
            </a:r>
          </a:p>
        </p:txBody>
      </p:sp>
      <p:graphicFrame>
        <p:nvGraphicFramePr>
          <p:cNvPr id="4" name="Table 4">
            <a:extLst>
              <a:ext uri="{FF2B5EF4-FFF2-40B4-BE49-F238E27FC236}">
                <a16:creationId xmlns:a16="http://schemas.microsoft.com/office/drawing/2014/main" id="{1EA66E32-9256-1BE6-2F3F-1E1EEE84C90C}"/>
              </a:ext>
            </a:extLst>
          </p:cNvPr>
          <p:cNvGraphicFramePr>
            <a:graphicFrameLocks noGrp="1"/>
          </p:cNvGraphicFramePr>
          <p:nvPr>
            <p:extLst>
              <p:ext uri="{D42A27DB-BD31-4B8C-83A1-F6EECF244321}">
                <p14:modId xmlns:p14="http://schemas.microsoft.com/office/powerpoint/2010/main" val="1433615723"/>
              </p:ext>
            </p:extLst>
          </p:nvPr>
        </p:nvGraphicFramePr>
        <p:xfrm>
          <a:off x="236806" y="1580272"/>
          <a:ext cx="11718388" cy="3596640"/>
        </p:xfrm>
        <a:graphic>
          <a:graphicData uri="http://schemas.openxmlformats.org/drawingml/2006/table">
            <a:tbl>
              <a:tblPr firstRow="1" bandRow="1">
                <a:tableStyleId>{5C22544A-7EE6-4342-B048-85BDC9FD1C3A}</a:tableStyleId>
              </a:tblPr>
              <a:tblGrid>
                <a:gridCol w="5859194">
                  <a:extLst>
                    <a:ext uri="{9D8B030D-6E8A-4147-A177-3AD203B41FA5}">
                      <a16:colId xmlns:a16="http://schemas.microsoft.com/office/drawing/2014/main" val="2515466393"/>
                    </a:ext>
                  </a:extLst>
                </a:gridCol>
                <a:gridCol w="5859194">
                  <a:extLst>
                    <a:ext uri="{9D8B030D-6E8A-4147-A177-3AD203B41FA5}">
                      <a16:colId xmlns:a16="http://schemas.microsoft.com/office/drawing/2014/main" val="3172459355"/>
                    </a:ext>
                  </a:extLst>
                </a:gridCol>
              </a:tblGrid>
              <a:tr h="370840">
                <a:tc>
                  <a:txBody>
                    <a:bodyPr/>
                    <a:lstStyle/>
                    <a:p>
                      <a:r>
                        <a:rPr lang="en-US" sz="2000" dirty="0"/>
                        <a:t>Security Group</a:t>
                      </a:r>
                    </a:p>
                  </a:txBody>
                  <a:tcPr/>
                </a:tc>
                <a:tc>
                  <a:txBody>
                    <a:bodyPr/>
                    <a:lstStyle/>
                    <a:p>
                      <a:r>
                        <a:rPr lang="en-US" sz="2000" dirty="0"/>
                        <a:t>Network ACL</a:t>
                      </a:r>
                    </a:p>
                  </a:txBody>
                  <a:tcPr/>
                </a:tc>
                <a:extLst>
                  <a:ext uri="{0D108BD9-81ED-4DB2-BD59-A6C34878D82A}">
                    <a16:rowId xmlns:a16="http://schemas.microsoft.com/office/drawing/2014/main" val="1986471961"/>
                  </a:ext>
                </a:extLst>
              </a:tr>
              <a:tr h="370840">
                <a:tc>
                  <a:txBody>
                    <a:bodyPr/>
                    <a:lstStyle/>
                    <a:p>
                      <a:r>
                        <a:rPr lang="en-US" sz="2000" b="0" dirty="0"/>
                        <a:t>Operates at the instance level (first layer of defense)</a:t>
                      </a:r>
                    </a:p>
                  </a:txBody>
                  <a:tcPr/>
                </a:tc>
                <a:tc>
                  <a:txBody>
                    <a:bodyPr/>
                    <a:lstStyle/>
                    <a:p>
                      <a:r>
                        <a:rPr lang="en-US" sz="2000" b="0" dirty="0"/>
                        <a:t>Operates at the subnet level (second layer of defense)</a:t>
                      </a:r>
                    </a:p>
                  </a:txBody>
                  <a:tcPr/>
                </a:tc>
                <a:extLst>
                  <a:ext uri="{0D108BD9-81ED-4DB2-BD59-A6C34878D82A}">
                    <a16:rowId xmlns:a16="http://schemas.microsoft.com/office/drawing/2014/main" val="138371463"/>
                  </a:ext>
                </a:extLst>
              </a:tr>
              <a:tr h="370840">
                <a:tc>
                  <a:txBody>
                    <a:bodyPr/>
                    <a:lstStyle/>
                    <a:p>
                      <a:r>
                        <a:rPr lang="en-US" sz="2000" b="0" dirty="0"/>
                        <a:t>Supports allow rules only</a:t>
                      </a:r>
                    </a:p>
                  </a:txBody>
                  <a:tcPr/>
                </a:tc>
                <a:tc>
                  <a:txBody>
                    <a:bodyPr/>
                    <a:lstStyle/>
                    <a:p>
                      <a:r>
                        <a:rPr lang="en-US" sz="2000" b="0" dirty="0"/>
                        <a:t>Supports allow and deny rules</a:t>
                      </a:r>
                    </a:p>
                  </a:txBody>
                  <a:tcPr/>
                </a:tc>
                <a:extLst>
                  <a:ext uri="{0D108BD9-81ED-4DB2-BD59-A6C34878D82A}">
                    <a16:rowId xmlns:a16="http://schemas.microsoft.com/office/drawing/2014/main" val="3325227817"/>
                  </a:ext>
                </a:extLst>
              </a:tr>
              <a:tr h="370840">
                <a:tc>
                  <a:txBody>
                    <a:bodyPr/>
                    <a:lstStyle/>
                    <a:p>
                      <a:r>
                        <a:rPr lang="en-US" sz="2000" b="0" dirty="0"/>
                        <a:t>Is stateful: Return traffic is automatically allowed, regardless of any rules</a:t>
                      </a:r>
                    </a:p>
                  </a:txBody>
                  <a:tcPr/>
                </a:tc>
                <a:tc>
                  <a:txBody>
                    <a:bodyPr/>
                    <a:lstStyle/>
                    <a:p>
                      <a:r>
                        <a:rPr lang="en-US" sz="2000" b="0" dirty="0"/>
                        <a:t>Is stateless: Return traffic must be explicitly allowed</a:t>
                      </a:r>
                    </a:p>
                  </a:txBody>
                  <a:tcPr/>
                </a:tc>
                <a:extLst>
                  <a:ext uri="{0D108BD9-81ED-4DB2-BD59-A6C34878D82A}">
                    <a16:rowId xmlns:a16="http://schemas.microsoft.com/office/drawing/2014/main" val="3342090362"/>
                  </a:ext>
                </a:extLst>
              </a:tr>
              <a:tr h="370840">
                <a:tc>
                  <a:txBody>
                    <a:bodyPr/>
                    <a:lstStyle/>
                    <a:p>
                      <a:endParaRPr lang="en-US" sz="2000" b="0" dirty="0"/>
                    </a:p>
                    <a:p>
                      <a:endParaRPr lang="en-US" sz="2000" b="0" dirty="0"/>
                    </a:p>
                  </a:txBody>
                  <a:tcPr/>
                </a:tc>
                <a:tc>
                  <a:txBody>
                    <a:bodyPr/>
                    <a:lstStyle/>
                    <a:p>
                      <a:endParaRPr lang="en-US" sz="2000" b="0" dirty="0"/>
                    </a:p>
                  </a:txBody>
                  <a:tcPr/>
                </a:tc>
                <a:extLst>
                  <a:ext uri="{0D108BD9-81ED-4DB2-BD59-A6C34878D82A}">
                    <a16:rowId xmlns:a16="http://schemas.microsoft.com/office/drawing/2014/main" val="1327991724"/>
                  </a:ext>
                </a:extLst>
              </a:tr>
              <a:tr h="370840">
                <a:tc>
                  <a:txBody>
                    <a:bodyPr/>
                    <a:lstStyle/>
                    <a:p>
                      <a:endParaRPr lang="en-US" sz="2000" b="0" dirty="0"/>
                    </a:p>
                    <a:p>
                      <a:endParaRPr lang="en-US" sz="2000" b="0" dirty="0"/>
                    </a:p>
                    <a:p>
                      <a:endParaRPr lang="en-US" sz="2000" b="0" dirty="0"/>
                    </a:p>
                  </a:txBody>
                  <a:tcPr/>
                </a:tc>
                <a:tc>
                  <a:txBody>
                    <a:bodyPr/>
                    <a:lstStyle/>
                    <a:p>
                      <a:endParaRPr lang="en-US" sz="2000" b="0" dirty="0"/>
                    </a:p>
                  </a:txBody>
                  <a:tcPr/>
                </a:tc>
                <a:extLst>
                  <a:ext uri="{0D108BD9-81ED-4DB2-BD59-A6C34878D82A}">
                    <a16:rowId xmlns:a16="http://schemas.microsoft.com/office/drawing/2014/main" val="1900407410"/>
                  </a:ext>
                </a:extLst>
              </a:tr>
            </a:tbl>
          </a:graphicData>
        </a:graphic>
      </p:graphicFrame>
      <p:sp>
        <p:nvSpPr>
          <p:cNvPr id="6" name="Slide Number Placeholder 5">
            <a:extLst>
              <a:ext uri="{FF2B5EF4-FFF2-40B4-BE49-F238E27FC236}">
                <a16:creationId xmlns:a16="http://schemas.microsoft.com/office/drawing/2014/main" id="{1C8BD24B-74A0-E591-2A1A-5240CCFBC49A}"/>
              </a:ext>
            </a:extLst>
          </p:cNvPr>
          <p:cNvSpPr>
            <a:spLocks noGrp="1"/>
          </p:cNvSpPr>
          <p:nvPr>
            <p:ph type="sldNum" sz="quarter" idx="12"/>
          </p:nvPr>
        </p:nvSpPr>
        <p:spPr/>
        <p:txBody>
          <a:bodyPr/>
          <a:lstStyle/>
          <a:p>
            <a:fld id="{1FB46938-7C90-1E4B-B134-0691F01D1D1F}" type="slidenum">
              <a:rPr lang="en-US" smtClean="0"/>
              <a:t>41</a:t>
            </a:fld>
            <a:endParaRPr lang="en-US"/>
          </a:p>
        </p:txBody>
      </p:sp>
    </p:spTree>
    <p:extLst>
      <p:ext uri="{BB962C8B-B14F-4D97-AF65-F5344CB8AC3E}">
        <p14:creationId xmlns:p14="http://schemas.microsoft.com/office/powerpoint/2010/main" val="1084556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7288-D18D-4E97-ED25-1B6CC803759E}"/>
              </a:ext>
            </a:extLst>
          </p:cNvPr>
          <p:cNvSpPr>
            <a:spLocks noGrp="1"/>
          </p:cNvSpPr>
          <p:nvPr>
            <p:ph type="title"/>
          </p:nvPr>
        </p:nvSpPr>
        <p:spPr/>
        <p:txBody>
          <a:bodyPr/>
          <a:lstStyle/>
          <a:p>
            <a:r>
              <a:rPr lang="en-US" dirty="0"/>
              <a:t>Security Groups vs NACLs</a:t>
            </a:r>
          </a:p>
        </p:txBody>
      </p:sp>
      <p:graphicFrame>
        <p:nvGraphicFramePr>
          <p:cNvPr id="4" name="Table 4">
            <a:extLst>
              <a:ext uri="{FF2B5EF4-FFF2-40B4-BE49-F238E27FC236}">
                <a16:creationId xmlns:a16="http://schemas.microsoft.com/office/drawing/2014/main" id="{1EA66E32-9256-1BE6-2F3F-1E1EEE84C90C}"/>
              </a:ext>
            </a:extLst>
          </p:cNvPr>
          <p:cNvGraphicFramePr>
            <a:graphicFrameLocks noGrp="1"/>
          </p:cNvGraphicFramePr>
          <p:nvPr>
            <p:extLst>
              <p:ext uri="{D42A27DB-BD31-4B8C-83A1-F6EECF244321}">
                <p14:modId xmlns:p14="http://schemas.microsoft.com/office/powerpoint/2010/main" val="2796763500"/>
              </p:ext>
            </p:extLst>
          </p:nvPr>
        </p:nvGraphicFramePr>
        <p:xfrm>
          <a:off x="236806" y="1580272"/>
          <a:ext cx="11718388" cy="3596640"/>
        </p:xfrm>
        <a:graphic>
          <a:graphicData uri="http://schemas.openxmlformats.org/drawingml/2006/table">
            <a:tbl>
              <a:tblPr firstRow="1" bandRow="1">
                <a:tableStyleId>{5C22544A-7EE6-4342-B048-85BDC9FD1C3A}</a:tableStyleId>
              </a:tblPr>
              <a:tblGrid>
                <a:gridCol w="5859194">
                  <a:extLst>
                    <a:ext uri="{9D8B030D-6E8A-4147-A177-3AD203B41FA5}">
                      <a16:colId xmlns:a16="http://schemas.microsoft.com/office/drawing/2014/main" val="2515466393"/>
                    </a:ext>
                  </a:extLst>
                </a:gridCol>
                <a:gridCol w="5859194">
                  <a:extLst>
                    <a:ext uri="{9D8B030D-6E8A-4147-A177-3AD203B41FA5}">
                      <a16:colId xmlns:a16="http://schemas.microsoft.com/office/drawing/2014/main" val="3172459355"/>
                    </a:ext>
                  </a:extLst>
                </a:gridCol>
              </a:tblGrid>
              <a:tr h="370840">
                <a:tc>
                  <a:txBody>
                    <a:bodyPr/>
                    <a:lstStyle/>
                    <a:p>
                      <a:r>
                        <a:rPr lang="en-US" sz="2000" dirty="0"/>
                        <a:t>Security Group</a:t>
                      </a:r>
                    </a:p>
                  </a:txBody>
                  <a:tcPr/>
                </a:tc>
                <a:tc>
                  <a:txBody>
                    <a:bodyPr/>
                    <a:lstStyle/>
                    <a:p>
                      <a:r>
                        <a:rPr lang="en-US" sz="2000" dirty="0"/>
                        <a:t>Network ACL</a:t>
                      </a:r>
                    </a:p>
                  </a:txBody>
                  <a:tcPr/>
                </a:tc>
                <a:extLst>
                  <a:ext uri="{0D108BD9-81ED-4DB2-BD59-A6C34878D82A}">
                    <a16:rowId xmlns:a16="http://schemas.microsoft.com/office/drawing/2014/main" val="1986471961"/>
                  </a:ext>
                </a:extLst>
              </a:tr>
              <a:tr h="370840">
                <a:tc>
                  <a:txBody>
                    <a:bodyPr/>
                    <a:lstStyle/>
                    <a:p>
                      <a:r>
                        <a:rPr lang="en-US" sz="2000" b="0" dirty="0"/>
                        <a:t>Operates at the instance level (first layer of defense)</a:t>
                      </a:r>
                    </a:p>
                  </a:txBody>
                  <a:tcPr/>
                </a:tc>
                <a:tc>
                  <a:txBody>
                    <a:bodyPr/>
                    <a:lstStyle/>
                    <a:p>
                      <a:r>
                        <a:rPr lang="en-US" sz="2000" b="0" dirty="0"/>
                        <a:t>Operates at the subnet level (second layer of defense)</a:t>
                      </a:r>
                    </a:p>
                  </a:txBody>
                  <a:tcPr/>
                </a:tc>
                <a:extLst>
                  <a:ext uri="{0D108BD9-81ED-4DB2-BD59-A6C34878D82A}">
                    <a16:rowId xmlns:a16="http://schemas.microsoft.com/office/drawing/2014/main" val="138371463"/>
                  </a:ext>
                </a:extLst>
              </a:tr>
              <a:tr h="370840">
                <a:tc>
                  <a:txBody>
                    <a:bodyPr/>
                    <a:lstStyle/>
                    <a:p>
                      <a:r>
                        <a:rPr lang="en-US" sz="2000" b="0" dirty="0"/>
                        <a:t>Supports allow rules only</a:t>
                      </a:r>
                    </a:p>
                  </a:txBody>
                  <a:tcPr/>
                </a:tc>
                <a:tc>
                  <a:txBody>
                    <a:bodyPr/>
                    <a:lstStyle/>
                    <a:p>
                      <a:r>
                        <a:rPr lang="en-US" sz="2000" b="0" dirty="0"/>
                        <a:t>Supports allow and deny rules</a:t>
                      </a:r>
                    </a:p>
                  </a:txBody>
                  <a:tcPr/>
                </a:tc>
                <a:extLst>
                  <a:ext uri="{0D108BD9-81ED-4DB2-BD59-A6C34878D82A}">
                    <a16:rowId xmlns:a16="http://schemas.microsoft.com/office/drawing/2014/main" val="3325227817"/>
                  </a:ext>
                </a:extLst>
              </a:tr>
              <a:tr h="370840">
                <a:tc>
                  <a:txBody>
                    <a:bodyPr/>
                    <a:lstStyle/>
                    <a:p>
                      <a:r>
                        <a:rPr lang="en-US" sz="2000" b="0" dirty="0"/>
                        <a:t>Is stateful: Return traffic is automatically allowed, regardless of any rules</a:t>
                      </a:r>
                    </a:p>
                  </a:txBody>
                  <a:tcPr/>
                </a:tc>
                <a:tc>
                  <a:txBody>
                    <a:bodyPr/>
                    <a:lstStyle/>
                    <a:p>
                      <a:r>
                        <a:rPr lang="en-US" sz="2000" b="0" dirty="0"/>
                        <a:t>Is stateless: Return traffic must be explicitly allowed</a:t>
                      </a:r>
                    </a:p>
                  </a:txBody>
                  <a:tcPr/>
                </a:tc>
                <a:extLst>
                  <a:ext uri="{0D108BD9-81ED-4DB2-BD59-A6C34878D82A}">
                    <a16:rowId xmlns:a16="http://schemas.microsoft.com/office/drawing/2014/main" val="3342090362"/>
                  </a:ext>
                </a:extLst>
              </a:tr>
              <a:tr h="370840">
                <a:tc>
                  <a:txBody>
                    <a:bodyPr/>
                    <a:lstStyle/>
                    <a:p>
                      <a:r>
                        <a:rPr lang="en-US" sz="2000" b="0" dirty="0"/>
                        <a:t>All rules are evaluated before deciding to allow traffic</a:t>
                      </a:r>
                    </a:p>
                  </a:txBody>
                  <a:tcPr/>
                </a:tc>
                <a:tc>
                  <a:txBody>
                    <a:bodyPr/>
                    <a:lstStyle/>
                    <a:p>
                      <a:r>
                        <a:rPr lang="en-US" sz="2000" b="0" dirty="0"/>
                        <a:t>We process rules in order when deciding to allow or deny traffic</a:t>
                      </a:r>
                    </a:p>
                  </a:txBody>
                  <a:tcPr/>
                </a:tc>
                <a:extLst>
                  <a:ext uri="{0D108BD9-81ED-4DB2-BD59-A6C34878D82A}">
                    <a16:rowId xmlns:a16="http://schemas.microsoft.com/office/drawing/2014/main" val="1327991724"/>
                  </a:ext>
                </a:extLst>
              </a:tr>
              <a:tr h="370840">
                <a:tc>
                  <a:txBody>
                    <a:bodyPr/>
                    <a:lstStyle/>
                    <a:p>
                      <a:endParaRPr lang="en-US" sz="2000" b="0" dirty="0"/>
                    </a:p>
                    <a:p>
                      <a:endParaRPr lang="en-US" sz="2000" b="0" dirty="0"/>
                    </a:p>
                    <a:p>
                      <a:endParaRPr lang="en-US" sz="2000" b="0" dirty="0"/>
                    </a:p>
                  </a:txBody>
                  <a:tcPr/>
                </a:tc>
                <a:tc>
                  <a:txBody>
                    <a:bodyPr/>
                    <a:lstStyle/>
                    <a:p>
                      <a:endParaRPr lang="en-US" sz="2000" b="0" dirty="0"/>
                    </a:p>
                  </a:txBody>
                  <a:tcPr/>
                </a:tc>
                <a:extLst>
                  <a:ext uri="{0D108BD9-81ED-4DB2-BD59-A6C34878D82A}">
                    <a16:rowId xmlns:a16="http://schemas.microsoft.com/office/drawing/2014/main" val="1900407410"/>
                  </a:ext>
                </a:extLst>
              </a:tr>
            </a:tbl>
          </a:graphicData>
        </a:graphic>
      </p:graphicFrame>
      <p:sp>
        <p:nvSpPr>
          <p:cNvPr id="6" name="Slide Number Placeholder 5">
            <a:extLst>
              <a:ext uri="{FF2B5EF4-FFF2-40B4-BE49-F238E27FC236}">
                <a16:creationId xmlns:a16="http://schemas.microsoft.com/office/drawing/2014/main" id="{1C8BD24B-74A0-E591-2A1A-5240CCFBC49A}"/>
              </a:ext>
            </a:extLst>
          </p:cNvPr>
          <p:cNvSpPr>
            <a:spLocks noGrp="1"/>
          </p:cNvSpPr>
          <p:nvPr>
            <p:ph type="sldNum" sz="quarter" idx="12"/>
          </p:nvPr>
        </p:nvSpPr>
        <p:spPr/>
        <p:txBody>
          <a:bodyPr/>
          <a:lstStyle/>
          <a:p>
            <a:fld id="{1FB46938-7C90-1E4B-B134-0691F01D1D1F}" type="slidenum">
              <a:rPr lang="en-US" smtClean="0"/>
              <a:t>42</a:t>
            </a:fld>
            <a:endParaRPr lang="en-US"/>
          </a:p>
        </p:txBody>
      </p:sp>
    </p:spTree>
    <p:extLst>
      <p:ext uri="{BB962C8B-B14F-4D97-AF65-F5344CB8AC3E}">
        <p14:creationId xmlns:p14="http://schemas.microsoft.com/office/powerpoint/2010/main" val="1939984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7288-D18D-4E97-ED25-1B6CC803759E}"/>
              </a:ext>
            </a:extLst>
          </p:cNvPr>
          <p:cNvSpPr>
            <a:spLocks noGrp="1"/>
          </p:cNvSpPr>
          <p:nvPr>
            <p:ph type="title"/>
          </p:nvPr>
        </p:nvSpPr>
        <p:spPr/>
        <p:txBody>
          <a:bodyPr/>
          <a:lstStyle/>
          <a:p>
            <a:r>
              <a:rPr lang="en-US" dirty="0"/>
              <a:t>Security Groups vs NACLs</a:t>
            </a:r>
          </a:p>
        </p:txBody>
      </p:sp>
      <p:graphicFrame>
        <p:nvGraphicFramePr>
          <p:cNvPr id="4" name="Table 4">
            <a:extLst>
              <a:ext uri="{FF2B5EF4-FFF2-40B4-BE49-F238E27FC236}">
                <a16:creationId xmlns:a16="http://schemas.microsoft.com/office/drawing/2014/main" id="{1EA66E32-9256-1BE6-2F3F-1E1EEE84C90C}"/>
              </a:ext>
            </a:extLst>
          </p:cNvPr>
          <p:cNvGraphicFramePr>
            <a:graphicFrameLocks noGrp="1"/>
          </p:cNvGraphicFramePr>
          <p:nvPr>
            <p:extLst>
              <p:ext uri="{D42A27DB-BD31-4B8C-83A1-F6EECF244321}">
                <p14:modId xmlns:p14="http://schemas.microsoft.com/office/powerpoint/2010/main" val="3660937644"/>
              </p:ext>
            </p:extLst>
          </p:nvPr>
        </p:nvGraphicFramePr>
        <p:xfrm>
          <a:off x="236806" y="1580272"/>
          <a:ext cx="11718388" cy="3596640"/>
        </p:xfrm>
        <a:graphic>
          <a:graphicData uri="http://schemas.openxmlformats.org/drawingml/2006/table">
            <a:tbl>
              <a:tblPr firstRow="1" bandRow="1">
                <a:tableStyleId>{5C22544A-7EE6-4342-B048-85BDC9FD1C3A}</a:tableStyleId>
              </a:tblPr>
              <a:tblGrid>
                <a:gridCol w="5859194">
                  <a:extLst>
                    <a:ext uri="{9D8B030D-6E8A-4147-A177-3AD203B41FA5}">
                      <a16:colId xmlns:a16="http://schemas.microsoft.com/office/drawing/2014/main" val="2515466393"/>
                    </a:ext>
                  </a:extLst>
                </a:gridCol>
                <a:gridCol w="5859194">
                  <a:extLst>
                    <a:ext uri="{9D8B030D-6E8A-4147-A177-3AD203B41FA5}">
                      <a16:colId xmlns:a16="http://schemas.microsoft.com/office/drawing/2014/main" val="3172459355"/>
                    </a:ext>
                  </a:extLst>
                </a:gridCol>
              </a:tblGrid>
              <a:tr h="370840">
                <a:tc>
                  <a:txBody>
                    <a:bodyPr/>
                    <a:lstStyle/>
                    <a:p>
                      <a:r>
                        <a:rPr lang="en-US" sz="2000" dirty="0"/>
                        <a:t>Security Group</a:t>
                      </a:r>
                    </a:p>
                  </a:txBody>
                  <a:tcPr/>
                </a:tc>
                <a:tc>
                  <a:txBody>
                    <a:bodyPr/>
                    <a:lstStyle/>
                    <a:p>
                      <a:r>
                        <a:rPr lang="en-US" sz="2000" dirty="0"/>
                        <a:t>Network ACL</a:t>
                      </a:r>
                    </a:p>
                  </a:txBody>
                  <a:tcPr/>
                </a:tc>
                <a:extLst>
                  <a:ext uri="{0D108BD9-81ED-4DB2-BD59-A6C34878D82A}">
                    <a16:rowId xmlns:a16="http://schemas.microsoft.com/office/drawing/2014/main" val="1986471961"/>
                  </a:ext>
                </a:extLst>
              </a:tr>
              <a:tr h="370840">
                <a:tc>
                  <a:txBody>
                    <a:bodyPr/>
                    <a:lstStyle/>
                    <a:p>
                      <a:r>
                        <a:rPr lang="en-US" sz="2000" b="0" dirty="0"/>
                        <a:t>Operates at the instance level (first layer of defense)</a:t>
                      </a:r>
                    </a:p>
                  </a:txBody>
                  <a:tcPr/>
                </a:tc>
                <a:tc>
                  <a:txBody>
                    <a:bodyPr/>
                    <a:lstStyle/>
                    <a:p>
                      <a:r>
                        <a:rPr lang="en-US" sz="2000" b="0" dirty="0"/>
                        <a:t>Operates at the subnet level (second layer of defense)</a:t>
                      </a:r>
                    </a:p>
                  </a:txBody>
                  <a:tcPr/>
                </a:tc>
                <a:extLst>
                  <a:ext uri="{0D108BD9-81ED-4DB2-BD59-A6C34878D82A}">
                    <a16:rowId xmlns:a16="http://schemas.microsoft.com/office/drawing/2014/main" val="138371463"/>
                  </a:ext>
                </a:extLst>
              </a:tr>
              <a:tr h="370840">
                <a:tc>
                  <a:txBody>
                    <a:bodyPr/>
                    <a:lstStyle/>
                    <a:p>
                      <a:r>
                        <a:rPr lang="en-US" sz="2000" b="0" dirty="0"/>
                        <a:t>Supports allow rules only</a:t>
                      </a:r>
                    </a:p>
                  </a:txBody>
                  <a:tcPr/>
                </a:tc>
                <a:tc>
                  <a:txBody>
                    <a:bodyPr/>
                    <a:lstStyle/>
                    <a:p>
                      <a:r>
                        <a:rPr lang="en-US" sz="2000" b="0" dirty="0"/>
                        <a:t>Supports allow and deny rules</a:t>
                      </a:r>
                    </a:p>
                  </a:txBody>
                  <a:tcPr/>
                </a:tc>
                <a:extLst>
                  <a:ext uri="{0D108BD9-81ED-4DB2-BD59-A6C34878D82A}">
                    <a16:rowId xmlns:a16="http://schemas.microsoft.com/office/drawing/2014/main" val="3325227817"/>
                  </a:ext>
                </a:extLst>
              </a:tr>
              <a:tr h="370840">
                <a:tc>
                  <a:txBody>
                    <a:bodyPr/>
                    <a:lstStyle/>
                    <a:p>
                      <a:r>
                        <a:rPr lang="en-US" sz="2000" b="0" dirty="0"/>
                        <a:t>Is stateful: Return traffic is automatically allowed, regardless of any rules</a:t>
                      </a:r>
                    </a:p>
                  </a:txBody>
                  <a:tcPr/>
                </a:tc>
                <a:tc>
                  <a:txBody>
                    <a:bodyPr/>
                    <a:lstStyle/>
                    <a:p>
                      <a:r>
                        <a:rPr lang="en-US" sz="2000" b="0" dirty="0"/>
                        <a:t>Is stateless: Return traffic must be explicitly allowed</a:t>
                      </a:r>
                    </a:p>
                  </a:txBody>
                  <a:tcPr/>
                </a:tc>
                <a:extLst>
                  <a:ext uri="{0D108BD9-81ED-4DB2-BD59-A6C34878D82A}">
                    <a16:rowId xmlns:a16="http://schemas.microsoft.com/office/drawing/2014/main" val="3342090362"/>
                  </a:ext>
                </a:extLst>
              </a:tr>
              <a:tr h="370840">
                <a:tc>
                  <a:txBody>
                    <a:bodyPr/>
                    <a:lstStyle/>
                    <a:p>
                      <a:r>
                        <a:rPr lang="en-US" sz="2000" b="0" dirty="0"/>
                        <a:t>All rules are evaluated before deciding to allow traffic</a:t>
                      </a:r>
                    </a:p>
                  </a:txBody>
                  <a:tcPr/>
                </a:tc>
                <a:tc>
                  <a:txBody>
                    <a:bodyPr/>
                    <a:lstStyle/>
                    <a:p>
                      <a:r>
                        <a:rPr lang="en-US" sz="2000" b="0" dirty="0"/>
                        <a:t>We process rules in order when deciding to allow or deny traffic</a:t>
                      </a:r>
                    </a:p>
                  </a:txBody>
                  <a:tcPr/>
                </a:tc>
                <a:extLst>
                  <a:ext uri="{0D108BD9-81ED-4DB2-BD59-A6C34878D82A}">
                    <a16:rowId xmlns:a16="http://schemas.microsoft.com/office/drawing/2014/main" val="1327991724"/>
                  </a:ext>
                </a:extLst>
              </a:tr>
              <a:tr h="370840">
                <a:tc>
                  <a:txBody>
                    <a:bodyPr/>
                    <a:lstStyle/>
                    <a:p>
                      <a:r>
                        <a:rPr lang="en-US" sz="2000" b="0" dirty="0"/>
                        <a:t>Specific to the instance it is assigned to</a:t>
                      </a:r>
                    </a:p>
                  </a:txBody>
                  <a:tcPr/>
                </a:tc>
                <a:tc>
                  <a:txBody>
                    <a:bodyPr/>
                    <a:lstStyle/>
                    <a:p>
                      <a:r>
                        <a:rPr lang="en-US" sz="2000" b="0" dirty="0"/>
                        <a:t>Automatically applies to all traffic in the subnet it is assigned to; therefore applies to all instances in that subnet</a:t>
                      </a:r>
                    </a:p>
                  </a:txBody>
                  <a:tcPr/>
                </a:tc>
                <a:extLst>
                  <a:ext uri="{0D108BD9-81ED-4DB2-BD59-A6C34878D82A}">
                    <a16:rowId xmlns:a16="http://schemas.microsoft.com/office/drawing/2014/main" val="1900407410"/>
                  </a:ext>
                </a:extLst>
              </a:tr>
            </a:tbl>
          </a:graphicData>
        </a:graphic>
      </p:graphicFrame>
      <p:sp>
        <p:nvSpPr>
          <p:cNvPr id="6" name="Slide Number Placeholder 5">
            <a:extLst>
              <a:ext uri="{FF2B5EF4-FFF2-40B4-BE49-F238E27FC236}">
                <a16:creationId xmlns:a16="http://schemas.microsoft.com/office/drawing/2014/main" id="{1C8BD24B-74A0-E591-2A1A-5240CCFBC49A}"/>
              </a:ext>
            </a:extLst>
          </p:cNvPr>
          <p:cNvSpPr>
            <a:spLocks noGrp="1"/>
          </p:cNvSpPr>
          <p:nvPr>
            <p:ph type="sldNum" sz="quarter" idx="12"/>
          </p:nvPr>
        </p:nvSpPr>
        <p:spPr/>
        <p:txBody>
          <a:bodyPr/>
          <a:lstStyle/>
          <a:p>
            <a:fld id="{1FB46938-7C90-1E4B-B134-0691F01D1D1F}" type="slidenum">
              <a:rPr lang="en-US" smtClean="0"/>
              <a:t>43</a:t>
            </a:fld>
            <a:endParaRPr lang="en-US"/>
          </a:p>
        </p:txBody>
      </p:sp>
    </p:spTree>
    <p:extLst>
      <p:ext uri="{BB962C8B-B14F-4D97-AF65-F5344CB8AC3E}">
        <p14:creationId xmlns:p14="http://schemas.microsoft.com/office/powerpoint/2010/main" val="1842322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BE3AC-2135-915C-7FC1-CF576DB45BAF}"/>
              </a:ext>
            </a:extLst>
          </p:cNvPr>
          <p:cNvSpPr>
            <a:spLocks noGrp="1"/>
          </p:cNvSpPr>
          <p:nvPr>
            <p:ph type="title"/>
          </p:nvPr>
        </p:nvSpPr>
        <p:spPr/>
        <p:txBody>
          <a:bodyPr/>
          <a:lstStyle/>
          <a:p>
            <a:r>
              <a:rPr lang="en-US" dirty="0"/>
              <a:t>NAT Gateway</a:t>
            </a:r>
          </a:p>
        </p:txBody>
      </p:sp>
      <p:sp>
        <p:nvSpPr>
          <p:cNvPr id="3" name="Content Placeholder 2">
            <a:extLst>
              <a:ext uri="{FF2B5EF4-FFF2-40B4-BE49-F238E27FC236}">
                <a16:creationId xmlns:a16="http://schemas.microsoft.com/office/drawing/2014/main" id="{C7E1B6F4-3CC0-4904-738C-28DD9E4447B8}"/>
              </a:ext>
            </a:extLst>
          </p:cNvPr>
          <p:cNvSpPr>
            <a:spLocks noGrp="1"/>
          </p:cNvSpPr>
          <p:nvPr>
            <p:ph idx="1"/>
          </p:nvPr>
        </p:nvSpPr>
        <p:spPr/>
        <p:txBody>
          <a:bodyPr/>
          <a:lstStyle/>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Used to </a:t>
            </a:r>
            <a:r>
              <a:rPr lang="en-US" sz="2800" b="0" strike="noStrike" spc="-1" dirty="0">
                <a:solidFill>
                  <a:srgbClr val="000000"/>
                </a:solidFill>
                <a:highlight>
                  <a:srgbClr val="FFFF00"/>
                </a:highlight>
                <a:latin typeface="Calibri"/>
              </a:rPr>
              <a:t>create a private subnet</a:t>
            </a:r>
          </a:p>
          <a:p>
            <a:pPr marL="228600" indent="-228240">
              <a:lnSpc>
                <a:spcPct val="90000"/>
              </a:lnSpc>
              <a:spcBef>
                <a:spcPts val="1001"/>
              </a:spcBef>
              <a:buClr>
                <a:srgbClr val="000000"/>
              </a:buClr>
              <a:buFont typeface="Arial"/>
              <a:buChar char="•"/>
            </a:pPr>
            <a:endParaRPr lang="en-US" sz="2800" b="0" strike="noStrike" spc="-1" dirty="0">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NAT Gateway needs to be part of a public subnet</a:t>
            </a:r>
          </a:p>
          <a:p>
            <a:pPr lvl="1" indent="-228240">
              <a:spcBef>
                <a:spcPts val="1001"/>
              </a:spcBef>
              <a:buClr>
                <a:srgbClr val="000000"/>
              </a:buClr>
              <a:buFont typeface="Arial"/>
              <a:buChar char="•"/>
            </a:pPr>
            <a:r>
              <a:rPr lang="en-US" b="0" strike="noStrike" spc="-1" dirty="0">
                <a:solidFill>
                  <a:srgbClr val="000000"/>
                </a:solidFill>
                <a:latin typeface="Calibri"/>
              </a:rPr>
              <a:t>Is </a:t>
            </a:r>
            <a:r>
              <a:rPr lang="en-US" b="0" strike="noStrike" spc="-1" dirty="0">
                <a:solidFill>
                  <a:srgbClr val="000000"/>
                </a:solidFill>
                <a:highlight>
                  <a:srgbClr val="FFFF00"/>
                </a:highlight>
                <a:latin typeface="Calibri"/>
              </a:rPr>
              <a:t>allocated an Elastic (public) IP</a:t>
            </a:r>
          </a:p>
          <a:p>
            <a:pPr lvl="1" indent="-228240">
              <a:spcBef>
                <a:spcPts val="1001"/>
              </a:spcBef>
              <a:buClr>
                <a:srgbClr val="000000"/>
              </a:buClr>
              <a:buFont typeface="Arial"/>
              <a:buChar char="•"/>
            </a:pPr>
            <a:r>
              <a:rPr lang="en-US" b="0" strike="noStrike" spc="-1" dirty="0">
                <a:solidFill>
                  <a:srgbClr val="000000"/>
                </a:solidFill>
                <a:latin typeface="Calibri"/>
              </a:rPr>
              <a:t>Private subnet has a custom route table that </a:t>
            </a:r>
            <a:r>
              <a:rPr lang="en-US" b="0" strike="noStrike" spc="-1" dirty="0">
                <a:solidFill>
                  <a:srgbClr val="000000"/>
                </a:solidFill>
                <a:highlight>
                  <a:srgbClr val="FFFF00"/>
                </a:highlight>
                <a:latin typeface="Calibri"/>
              </a:rPr>
              <a:t>points all default traffic to the NAT Gateway</a:t>
            </a:r>
          </a:p>
          <a:p>
            <a:pPr lvl="1" indent="-228240">
              <a:spcBef>
                <a:spcPts val="1001"/>
              </a:spcBef>
              <a:buClr>
                <a:srgbClr val="000000"/>
              </a:buClr>
              <a:buFont typeface="Arial"/>
              <a:buChar char="•"/>
            </a:pPr>
            <a:r>
              <a:rPr lang="en-US" b="0" strike="noStrike" spc="-1" dirty="0">
                <a:solidFill>
                  <a:srgbClr val="000000"/>
                </a:solidFill>
                <a:latin typeface="Calibri"/>
              </a:rPr>
              <a:t>NAT Gateways can only be used for “</a:t>
            </a:r>
            <a:r>
              <a:rPr lang="en-US" spc="-1" dirty="0">
                <a:solidFill>
                  <a:srgbClr val="000000"/>
                </a:solidFill>
                <a:latin typeface="Calibri"/>
              </a:rPr>
              <a:t>Hide NAT”</a:t>
            </a:r>
          </a:p>
          <a:p>
            <a:pPr lvl="1" indent="-228240">
              <a:spcBef>
                <a:spcPts val="1001"/>
              </a:spcBef>
              <a:buClr>
                <a:srgbClr val="000000"/>
              </a:buClr>
              <a:buFont typeface="Arial"/>
              <a:buChar char="•"/>
            </a:pPr>
            <a:r>
              <a:rPr lang="en-US" b="0" strike="noStrike" spc="-1" dirty="0">
                <a:solidFill>
                  <a:srgbClr val="000000"/>
                </a:solidFill>
                <a:latin typeface="Calibri"/>
              </a:rPr>
              <a:t>Cannot map “inbound” ports – but use a load balancer!</a:t>
            </a:r>
          </a:p>
        </p:txBody>
      </p:sp>
      <p:sp>
        <p:nvSpPr>
          <p:cNvPr id="6" name="Slide Number Placeholder 5">
            <a:extLst>
              <a:ext uri="{FF2B5EF4-FFF2-40B4-BE49-F238E27FC236}">
                <a16:creationId xmlns:a16="http://schemas.microsoft.com/office/drawing/2014/main" id="{491DB878-B9DC-5FC1-E7F7-8D0FB5BD44EC}"/>
              </a:ext>
            </a:extLst>
          </p:cNvPr>
          <p:cNvSpPr>
            <a:spLocks noGrp="1"/>
          </p:cNvSpPr>
          <p:nvPr>
            <p:ph type="sldNum" sz="quarter" idx="12"/>
          </p:nvPr>
        </p:nvSpPr>
        <p:spPr/>
        <p:txBody>
          <a:bodyPr/>
          <a:lstStyle/>
          <a:p>
            <a:fld id="{1FB46938-7C90-1E4B-B134-0691F01D1D1F}" type="slidenum">
              <a:rPr lang="en-US" smtClean="0"/>
              <a:t>44</a:t>
            </a:fld>
            <a:endParaRPr lang="en-US"/>
          </a:p>
        </p:txBody>
      </p:sp>
    </p:spTree>
    <p:extLst>
      <p:ext uri="{BB962C8B-B14F-4D97-AF65-F5344CB8AC3E}">
        <p14:creationId xmlns:p14="http://schemas.microsoft.com/office/powerpoint/2010/main" val="324573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D9A23-85E0-67F8-AEF2-AD8B99F7206A}"/>
              </a:ext>
            </a:extLst>
          </p:cNvPr>
          <p:cNvSpPr>
            <a:spLocks noGrp="1"/>
          </p:cNvSpPr>
          <p:nvPr>
            <p:ph type="title"/>
          </p:nvPr>
        </p:nvSpPr>
        <p:spPr/>
        <p:txBody>
          <a:bodyPr/>
          <a:lstStyle/>
          <a:p>
            <a:r>
              <a:rPr lang="en-US" dirty="0"/>
              <a:t>NAT Gateway</a:t>
            </a:r>
          </a:p>
        </p:txBody>
      </p:sp>
      <p:pic>
        <p:nvPicPr>
          <p:cNvPr id="4" name="Content Placeholder 5">
            <a:extLst>
              <a:ext uri="{FF2B5EF4-FFF2-40B4-BE49-F238E27FC236}">
                <a16:creationId xmlns:a16="http://schemas.microsoft.com/office/drawing/2014/main" id="{34149663-57E4-91D4-4906-74DCECB049C4}"/>
              </a:ext>
            </a:extLst>
          </p:cNvPr>
          <p:cNvPicPr/>
          <p:nvPr/>
        </p:nvPicPr>
        <p:blipFill>
          <a:blip r:embed="rId3"/>
          <a:stretch/>
        </p:blipFill>
        <p:spPr>
          <a:xfrm>
            <a:off x="2346900" y="1185270"/>
            <a:ext cx="7498200" cy="5679261"/>
          </a:xfrm>
          <a:prstGeom prst="rect">
            <a:avLst/>
          </a:prstGeom>
          <a:ln>
            <a:noFill/>
          </a:ln>
        </p:spPr>
      </p:pic>
      <p:sp>
        <p:nvSpPr>
          <p:cNvPr id="6" name="Slide Number Placeholder 5">
            <a:extLst>
              <a:ext uri="{FF2B5EF4-FFF2-40B4-BE49-F238E27FC236}">
                <a16:creationId xmlns:a16="http://schemas.microsoft.com/office/drawing/2014/main" id="{6D6E9A9B-E725-33CD-B374-1857EBD289B7}"/>
              </a:ext>
            </a:extLst>
          </p:cNvPr>
          <p:cNvSpPr>
            <a:spLocks noGrp="1"/>
          </p:cNvSpPr>
          <p:nvPr>
            <p:ph type="sldNum" sz="quarter" idx="12"/>
          </p:nvPr>
        </p:nvSpPr>
        <p:spPr/>
        <p:txBody>
          <a:bodyPr/>
          <a:lstStyle/>
          <a:p>
            <a:fld id="{1FB46938-7C90-1E4B-B134-0691F01D1D1F}" type="slidenum">
              <a:rPr lang="en-US" smtClean="0"/>
              <a:t>45</a:t>
            </a:fld>
            <a:endParaRPr lang="en-US"/>
          </a:p>
        </p:txBody>
      </p:sp>
    </p:spTree>
    <p:extLst>
      <p:ext uri="{BB962C8B-B14F-4D97-AF65-F5344CB8AC3E}">
        <p14:creationId xmlns:p14="http://schemas.microsoft.com/office/powerpoint/2010/main" val="3163912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ustomShape 1"/>
          <p:cNvSpPr/>
          <p:nvPr/>
        </p:nvSpPr>
        <p:spPr>
          <a:xfrm>
            <a:off x="475560" y="0"/>
            <a:ext cx="10909800" cy="6857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sp>
        <p:nvSpPr>
          <p:cNvPr id="235" name="TextShape 2"/>
          <p:cNvSpPr txBox="1"/>
          <p:nvPr/>
        </p:nvSpPr>
        <p:spPr>
          <a:xfrm>
            <a:off x="3045240" y="2043720"/>
            <a:ext cx="6104880" cy="2030760"/>
          </a:xfrm>
          <a:prstGeom prst="rect">
            <a:avLst/>
          </a:prstGeom>
          <a:noFill/>
          <a:ln>
            <a:noFill/>
          </a:ln>
        </p:spPr>
        <p:txBody>
          <a:bodyPr anchor="b">
            <a:normAutofit/>
          </a:bodyPr>
          <a:lstStyle/>
          <a:p>
            <a:pPr algn="ctr">
              <a:lnSpc>
                <a:spcPct val="90000"/>
              </a:lnSpc>
            </a:pPr>
            <a:r>
              <a:rPr lang="en-US" sz="6000" b="0" strike="noStrike" spc="-1">
                <a:solidFill>
                  <a:srgbClr val="FFFFFF"/>
                </a:solidFill>
                <a:latin typeface="Calibri Light"/>
              </a:rPr>
              <a:t>Load Balancing</a:t>
            </a:r>
            <a:endParaRPr lang="en-US" sz="6000" b="0" strike="noStrike" spc="-1">
              <a:solidFill>
                <a:srgbClr val="000000"/>
              </a:solidFill>
              <a:latin typeface="Tahoma"/>
            </a:endParaRPr>
          </a:p>
        </p:txBody>
      </p:sp>
      <p:sp>
        <p:nvSpPr>
          <p:cNvPr id="236" name="TextShape 3"/>
          <p:cNvSpPr txBox="1"/>
          <p:nvPr/>
        </p:nvSpPr>
        <p:spPr>
          <a:xfrm>
            <a:off x="3045240" y="4074840"/>
            <a:ext cx="6104880" cy="681840"/>
          </a:xfrm>
          <a:prstGeom prst="rect">
            <a:avLst/>
          </a:prstGeom>
          <a:noFill/>
          <a:ln>
            <a:noFill/>
          </a:ln>
        </p:spPr>
        <p:txBody>
          <a:bodyPr>
            <a:normAutofit/>
          </a:bodyPr>
          <a:lstStyle/>
          <a:p>
            <a:endParaRPr lang="en-US" sz="2800" b="0" strike="noStrike" spc="-1">
              <a:solidFill>
                <a:srgbClr val="000000"/>
              </a:solidFill>
              <a:latin typeface="Calibri"/>
            </a:endParaRPr>
          </a:p>
        </p:txBody>
      </p:sp>
      <p:pic>
        <p:nvPicPr>
          <p:cNvPr id="237" name="Picture 11"/>
          <p:cNvPicPr/>
          <p:nvPr/>
        </p:nvPicPr>
        <p:blipFill>
          <a:blip r:embed="rId3"/>
          <a:stretch/>
        </p:blipFill>
        <p:spPr>
          <a:xfrm>
            <a:off x="0" y="0"/>
            <a:ext cx="12191760" cy="6857640"/>
          </a:xfrm>
          <a:prstGeom prst="rect">
            <a:avLst/>
          </a:prstGeom>
          <a:ln>
            <a:noFill/>
          </a:ln>
        </p:spPr>
      </p:pic>
      <p:sp>
        <p:nvSpPr>
          <p:cNvPr id="2" name="Slide Number Placeholder 1">
            <a:extLst>
              <a:ext uri="{FF2B5EF4-FFF2-40B4-BE49-F238E27FC236}">
                <a16:creationId xmlns:a16="http://schemas.microsoft.com/office/drawing/2014/main" id="{7E51216F-794D-FF80-2256-24D6DD1B9259}"/>
              </a:ext>
            </a:extLst>
          </p:cNvPr>
          <p:cNvSpPr>
            <a:spLocks noGrp="1"/>
          </p:cNvSpPr>
          <p:nvPr>
            <p:ph type="sldNum" sz="quarter" idx="12"/>
          </p:nvPr>
        </p:nvSpPr>
        <p:spPr/>
        <p:txBody>
          <a:bodyPr/>
          <a:lstStyle/>
          <a:p>
            <a:fld id="{1FB46938-7C90-1E4B-B134-0691F01D1D1F}" type="slidenum">
              <a:rPr lang="en-US" smtClean="0"/>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D1B6-F20A-83CD-2085-24EF5F32A671}"/>
              </a:ext>
            </a:extLst>
          </p:cNvPr>
          <p:cNvSpPr>
            <a:spLocks noGrp="1"/>
          </p:cNvSpPr>
          <p:nvPr>
            <p:ph type="title"/>
          </p:nvPr>
        </p:nvSpPr>
        <p:spPr/>
        <p:txBody>
          <a:bodyPr/>
          <a:lstStyle/>
          <a:p>
            <a:r>
              <a:rPr lang="en-US" dirty="0"/>
              <a:t>Load Balancing</a:t>
            </a:r>
          </a:p>
        </p:txBody>
      </p:sp>
      <p:sp>
        <p:nvSpPr>
          <p:cNvPr id="3" name="Content Placeholder 2">
            <a:extLst>
              <a:ext uri="{FF2B5EF4-FFF2-40B4-BE49-F238E27FC236}">
                <a16:creationId xmlns:a16="http://schemas.microsoft.com/office/drawing/2014/main" id="{BDB37214-F89A-A574-6BA5-5BB58C5F83D3}"/>
              </a:ext>
            </a:extLst>
          </p:cNvPr>
          <p:cNvSpPr>
            <a:spLocks noGrp="1"/>
          </p:cNvSpPr>
          <p:nvPr>
            <p:ph idx="1"/>
          </p:nvPr>
        </p:nvSpPr>
        <p:spPr/>
        <p:txBody>
          <a:bodyPr>
            <a:normAutofit/>
          </a:bodyPr>
          <a:lstStyle/>
          <a:p>
            <a:pPr marL="228600" indent="-228240">
              <a:lnSpc>
                <a:spcPct val="90000"/>
              </a:lnSpc>
              <a:spcBef>
                <a:spcPts val="1001"/>
              </a:spcBef>
              <a:buClr>
                <a:srgbClr val="000000"/>
              </a:buClr>
              <a:buFont typeface="Arial"/>
              <a:buChar char="•"/>
            </a:pPr>
            <a:r>
              <a:rPr lang="en-AU" sz="2800" b="0" strike="noStrike" spc="-1" dirty="0">
                <a:solidFill>
                  <a:srgbClr val="000000"/>
                </a:solidFill>
                <a:latin typeface="Calibri"/>
              </a:rPr>
              <a:t>Load balancers do exactly what they say on the box – load balance</a:t>
            </a:r>
            <a:endParaRPr lang="en-US" sz="2800" b="0" strike="noStrike" spc="-1" dirty="0">
              <a:solidFill>
                <a:srgbClr val="000000"/>
              </a:solidFill>
              <a:latin typeface="Calibri"/>
            </a:endParaRPr>
          </a:p>
          <a:p>
            <a:pPr marL="228600" indent="-228240">
              <a:lnSpc>
                <a:spcPct val="90000"/>
              </a:lnSpc>
              <a:spcBef>
                <a:spcPts val="1001"/>
              </a:spcBef>
              <a:buClr>
                <a:srgbClr val="000000"/>
              </a:buClr>
              <a:buFont typeface="Arial"/>
              <a:buChar char="•"/>
            </a:pPr>
            <a:endParaRPr lang="en-AU" sz="2800" b="0" strike="noStrike" spc="-1" dirty="0">
              <a:solidFill>
                <a:srgbClr val="000000"/>
              </a:solidFill>
              <a:latin typeface="Calibri"/>
            </a:endParaRPr>
          </a:p>
          <a:p>
            <a:pPr marL="228600" indent="-228240">
              <a:lnSpc>
                <a:spcPct val="90000"/>
              </a:lnSpc>
              <a:spcBef>
                <a:spcPts val="1001"/>
              </a:spcBef>
              <a:buClr>
                <a:srgbClr val="000000"/>
              </a:buClr>
              <a:buFont typeface="Arial"/>
              <a:buChar char="•"/>
            </a:pPr>
            <a:r>
              <a:rPr lang="en-AU" sz="2800" b="0" strike="noStrike" spc="-1" dirty="0">
                <a:solidFill>
                  <a:srgbClr val="000000"/>
                </a:solidFill>
                <a:latin typeface="Calibri"/>
              </a:rPr>
              <a:t>Different types of Load Balancer in AWS:</a:t>
            </a:r>
          </a:p>
          <a:p>
            <a:pPr lvl="1" indent="-228240">
              <a:spcBef>
                <a:spcPts val="1001"/>
              </a:spcBef>
              <a:buClr>
                <a:srgbClr val="000000"/>
              </a:buClr>
              <a:buFont typeface="Arial"/>
              <a:buChar char="•"/>
            </a:pPr>
            <a:r>
              <a:rPr lang="en-AU" b="0" strike="noStrike" spc="-1" dirty="0">
                <a:solidFill>
                  <a:srgbClr val="000000"/>
                </a:solidFill>
                <a:highlight>
                  <a:srgbClr val="FFFF00"/>
                </a:highlight>
                <a:latin typeface="Calibri"/>
              </a:rPr>
              <a:t>Application Load Balancer (ALB)</a:t>
            </a:r>
          </a:p>
          <a:p>
            <a:pPr lvl="2" indent="-228240">
              <a:spcBef>
                <a:spcPts val="1001"/>
              </a:spcBef>
              <a:buClr>
                <a:srgbClr val="000000"/>
              </a:buClr>
              <a:buFont typeface="Arial"/>
              <a:buChar char="•"/>
            </a:pPr>
            <a:r>
              <a:rPr lang="en-AU" b="0" strike="noStrike" spc="-1" dirty="0">
                <a:solidFill>
                  <a:srgbClr val="000000"/>
                </a:solidFill>
                <a:latin typeface="Calibri"/>
              </a:rPr>
              <a:t>Acts at Layer 7 of the OSI model</a:t>
            </a:r>
          </a:p>
          <a:p>
            <a:pPr lvl="2" indent="-228240">
              <a:spcBef>
                <a:spcPts val="1001"/>
              </a:spcBef>
              <a:buClr>
                <a:srgbClr val="000000"/>
              </a:buClr>
              <a:buFont typeface="Arial"/>
              <a:buChar char="•"/>
            </a:pPr>
            <a:r>
              <a:rPr lang="en-AU" b="0" strike="noStrike" spc="-1" dirty="0">
                <a:solidFill>
                  <a:srgbClr val="000000"/>
                </a:solidFill>
                <a:latin typeface="Calibri"/>
              </a:rPr>
              <a:t>HTTP/HTTPS for most people</a:t>
            </a:r>
          </a:p>
          <a:p>
            <a:pPr lvl="1" indent="-228240">
              <a:spcBef>
                <a:spcPts val="1001"/>
              </a:spcBef>
              <a:buClr>
                <a:srgbClr val="000000"/>
              </a:buClr>
              <a:buFont typeface="Arial"/>
              <a:buChar char="•"/>
            </a:pPr>
            <a:r>
              <a:rPr lang="en-AU" b="0" strike="noStrike" spc="-1" dirty="0">
                <a:solidFill>
                  <a:srgbClr val="000000"/>
                </a:solidFill>
                <a:highlight>
                  <a:srgbClr val="FFFF00"/>
                </a:highlight>
                <a:latin typeface="Calibri"/>
              </a:rPr>
              <a:t>Network Load Balancer (NLB)</a:t>
            </a:r>
          </a:p>
          <a:p>
            <a:pPr lvl="2" indent="-228240">
              <a:spcBef>
                <a:spcPts val="1001"/>
              </a:spcBef>
              <a:buClr>
                <a:srgbClr val="000000"/>
              </a:buClr>
              <a:buFont typeface="Arial"/>
              <a:buChar char="•"/>
            </a:pPr>
            <a:r>
              <a:rPr lang="en-AU" b="0" strike="noStrike" spc="-1" dirty="0">
                <a:solidFill>
                  <a:srgbClr val="000000"/>
                </a:solidFill>
                <a:latin typeface="Calibri"/>
              </a:rPr>
              <a:t>Acts at Layer 4 of the OSI model</a:t>
            </a:r>
          </a:p>
          <a:p>
            <a:pPr lvl="2" indent="-228240">
              <a:spcBef>
                <a:spcPts val="1001"/>
              </a:spcBef>
              <a:buClr>
                <a:srgbClr val="000000"/>
              </a:buClr>
              <a:buFont typeface="Arial"/>
              <a:buChar char="•"/>
            </a:pPr>
            <a:r>
              <a:rPr lang="en-AU" spc="-1" dirty="0">
                <a:solidFill>
                  <a:srgbClr val="000000"/>
                </a:solidFill>
                <a:latin typeface="Calibri"/>
              </a:rPr>
              <a:t>TCP for most people</a:t>
            </a:r>
          </a:p>
          <a:p>
            <a:pPr lvl="1" indent="-228240">
              <a:spcBef>
                <a:spcPts val="1001"/>
              </a:spcBef>
              <a:buClr>
                <a:srgbClr val="000000"/>
              </a:buClr>
              <a:buFont typeface="Arial"/>
              <a:buChar char="•"/>
            </a:pPr>
            <a:r>
              <a:rPr lang="en-AU" b="0" strike="noStrike" spc="-1" dirty="0">
                <a:solidFill>
                  <a:srgbClr val="000000"/>
                </a:solidFill>
                <a:highlight>
                  <a:srgbClr val="FFFF00"/>
                </a:highlight>
                <a:latin typeface="Calibri"/>
              </a:rPr>
              <a:t>Gateway Load Balancer (GWLB)</a:t>
            </a:r>
          </a:p>
          <a:p>
            <a:pPr lvl="2" indent="-228240">
              <a:spcBef>
                <a:spcPts val="1001"/>
              </a:spcBef>
              <a:buClr>
                <a:srgbClr val="000000"/>
              </a:buClr>
              <a:buFont typeface="Arial"/>
              <a:buChar char="•"/>
            </a:pPr>
            <a:r>
              <a:rPr lang="en-AU" b="0" strike="noStrike" spc="-1" dirty="0">
                <a:solidFill>
                  <a:srgbClr val="000000"/>
                </a:solidFill>
                <a:latin typeface="Calibri"/>
              </a:rPr>
              <a:t>For inspection of traffic using firewalls</a:t>
            </a:r>
            <a:endParaRPr lang="en-US" sz="2800" b="0" strike="noStrike" spc="-1" dirty="0">
              <a:solidFill>
                <a:srgbClr val="000000"/>
              </a:solidFill>
              <a:latin typeface="Calibri"/>
            </a:endParaRPr>
          </a:p>
        </p:txBody>
      </p:sp>
      <p:sp>
        <p:nvSpPr>
          <p:cNvPr id="6" name="Slide Number Placeholder 5">
            <a:extLst>
              <a:ext uri="{FF2B5EF4-FFF2-40B4-BE49-F238E27FC236}">
                <a16:creationId xmlns:a16="http://schemas.microsoft.com/office/drawing/2014/main" id="{FCF8CE32-9AD3-4394-F127-57129EF905BD}"/>
              </a:ext>
            </a:extLst>
          </p:cNvPr>
          <p:cNvSpPr>
            <a:spLocks noGrp="1"/>
          </p:cNvSpPr>
          <p:nvPr>
            <p:ph type="sldNum" sz="quarter" idx="12"/>
          </p:nvPr>
        </p:nvSpPr>
        <p:spPr/>
        <p:txBody>
          <a:bodyPr/>
          <a:lstStyle/>
          <a:p>
            <a:fld id="{1FB46938-7C90-1E4B-B134-0691F01D1D1F}" type="slidenum">
              <a:rPr lang="en-US" smtClean="0"/>
              <a:t>47</a:t>
            </a:fld>
            <a:endParaRPr lang="en-US"/>
          </a:p>
        </p:txBody>
      </p:sp>
    </p:spTree>
    <p:extLst>
      <p:ext uri="{BB962C8B-B14F-4D97-AF65-F5344CB8AC3E}">
        <p14:creationId xmlns:p14="http://schemas.microsoft.com/office/powerpoint/2010/main" val="379828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D1B6-F20A-83CD-2085-24EF5F32A671}"/>
              </a:ext>
            </a:extLst>
          </p:cNvPr>
          <p:cNvSpPr>
            <a:spLocks noGrp="1"/>
          </p:cNvSpPr>
          <p:nvPr>
            <p:ph type="title"/>
          </p:nvPr>
        </p:nvSpPr>
        <p:spPr/>
        <p:txBody>
          <a:bodyPr/>
          <a:lstStyle/>
          <a:p>
            <a:r>
              <a:rPr lang="en-US" dirty="0"/>
              <a:t>Application Load Balancer</a:t>
            </a:r>
          </a:p>
        </p:txBody>
      </p:sp>
      <p:sp>
        <p:nvSpPr>
          <p:cNvPr id="3" name="Content Placeholder 2">
            <a:extLst>
              <a:ext uri="{FF2B5EF4-FFF2-40B4-BE49-F238E27FC236}">
                <a16:creationId xmlns:a16="http://schemas.microsoft.com/office/drawing/2014/main" id="{BDB37214-F89A-A574-6BA5-5BB58C5F83D3}"/>
              </a:ext>
            </a:extLst>
          </p:cNvPr>
          <p:cNvSpPr>
            <a:spLocks noGrp="1"/>
          </p:cNvSpPr>
          <p:nvPr>
            <p:ph idx="1"/>
          </p:nvPr>
        </p:nvSpPr>
        <p:spPr/>
        <p:txBody>
          <a:bodyPr>
            <a:normAutofit/>
          </a:bodyPr>
          <a:lstStyle/>
          <a:p>
            <a:pPr marL="228600" indent="-228240">
              <a:lnSpc>
                <a:spcPct val="90000"/>
              </a:lnSpc>
              <a:spcBef>
                <a:spcPts val="1001"/>
              </a:spcBef>
              <a:buClr>
                <a:srgbClr val="000000"/>
              </a:buClr>
              <a:buFont typeface="Arial"/>
              <a:buChar char="•"/>
            </a:pPr>
            <a:r>
              <a:rPr lang="en-AU" sz="2800" b="0" strike="noStrike" spc="-1" dirty="0">
                <a:solidFill>
                  <a:srgbClr val="000000"/>
                </a:solidFill>
                <a:latin typeface="Calibri"/>
              </a:rPr>
              <a:t>You’ll use this for websites</a:t>
            </a:r>
          </a:p>
          <a:p>
            <a:pPr lvl="1" indent="-228240">
              <a:spcBef>
                <a:spcPts val="1001"/>
              </a:spcBef>
              <a:buClr>
                <a:srgbClr val="000000"/>
              </a:buClr>
              <a:buFont typeface="Arial"/>
              <a:buChar char="•"/>
            </a:pPr>
            <a:r>
              <a:rPr lang="en-AU" spc="-1" dirty="0">
                <a:solidFill>
                  <a:srgbClr val="000000"/>
                </a:solidFill>
                <a:latin typeface="Calibri"/>
              </a:rPr>
              <a:t>HTTP/HTTPS is the underlying protocol</a:t>
            </a:r>
            <a:endParaRPr lang="en-US" b="0" strike="noStrike" spc="-1" dirty="0">
              <a:solidFill>
                <a:srgbClr val="000000"/>
              </a:solidFill>
              <a:latin typeface="Calibri"/>
            </a:endParaRPr>
          </a:p>
          <a:p>
            <a:pPr marL="228600" indent="-228240">
              <a:lnSpc>
                <a:spcPct val="90000"/>
              </a:lnSpc>
              <a:spcBef>
                <a:spcPts val="1001"/>
              </a:spcBef>
              <a:buClr>
                <a:srgbClr val="000000"/>
              </a:buClr>
              <a:buFont typeface="Arial"/>
              <a:buChar char="•"/>
            </a:pPr>
            <a:r>
              <a:rPr lang="en-AU" sz="2800" b="0" strike="noStrike" spc="-1" dirty="0">
                <a:solidFill>
                  <a:srgbClr val="000000"/>
                </a:solidFill>
                <a:latin typeface="Calibri"/>
              </a:rPr>
              <a:t>Requests are:</a:t>
            </a:r>
          </a:p>
          <a:p>
            <a:pPr lvl="1" indent="-228240">
              <a:spcBef>
                <a:spcPts val="1001"/>
              </a:spcBef>
              <a:buClr>
                <a:srgbClr val="000000"/>
              </a:buClr>
              <a:buFont typeface="Arial"/>
              <a:buChar char="•"/>
            </a:pPr>
            <a:r>
              <a:rPr lang="en-AU" b="0" strike="noStrike" spc="-1" dirty="0">
                <a:solidFill>
                  <a:srgbClr val="000000"/>
                </a:solidFill>
                <a:latin typeface="Calibri"/>
              </a:rPr>
              <a:t>Received by a </a:t>
            </a:r>
            <a:r>
              <a:rPr lang="en-AU" b="0" i="1" strike="noStrike" spc="-1" dirty="0">
                <a:solidFill>
                  <a:srgbClr val="000000"/>
                </a:solidFill>
                <a:latin typeface="Calibri"/>
              </a:rPr>
              <a:t>Listener</a:t>
            </a:r>
          </a:p>
          <a:p>
            <a:pPr lvl="1" indent="-228240">
              <a:spcBef>
                <a:spcPts val="1001"/>
              </a:spcBef>
              <a:buClr>
                <a:srgbClr val="000000"/>
              </a:buClr>
              <a:buFont typeface="Arial"/>
              <a:buChar char="•"/>
            </a:pPr>
            <a:r>
              <a:rPr lang="en-AU" b="0" strike="noStrike" spc="-1" dirty="0">
                <a:solidFill>
                  <a:srgbClr val="000000"/>
                </a:solidFill>
                <a:latin typeface="Calibri"/>
              </a:rPr>
              <a:t>Distributed according to a configurable algorithm (</a:t>
            </a:r>
            <a:r>
              <a:rPr lang="en-AU" b="0" i="1" strike="noStrike" spc="-1" dirty="0">
                <a:solidFill>
                  <a:srgbClr val="000000"/>
                </a:solidFill>
                <a:latin typeface="Calibri"/>
              </a:rPr>
              <a:t>Rule</a:t>
            </a:r>
            <a:r>
              <a:rPr lang="en-AU" b="0" strike="noStrike" spc="-1" dirty="0">
                <a:solidFill>
                  <a:srgbClr val="000000"/>
                </a:solidFill>
                <a:latin typeface="Calibri"/>
              </a:rPr>
              <a:t>)</a:t>
            </a:r>
          </a:p>
          <a:p>
            <a:pPr lvl="1" indent="-228240">
              <a:spcBef>
                <a:spcPts val="1001"/>
              </a:spcBef>
              <a:buClr>
                <a:srgbClr val="000000"/>
              </a:buClr>
              <a:buFont typeface="Arial"/>
              <a:buChar char="•"/>
            </a:pPr>
            <a:r>
              <a:rPr lang="en-AU" spc="-1" dirty="0">
                <a:solidFill>
                  <a:srgbClr val="000000"/>
                </a:solidFill>
                <a:latin typeface="Calibri"/>
              </a:rPr>
              <a:t>Rules consist of </a:t>
            </a:r>
            <a:r>
              <a:rPr lang="en-AU" i="1" spc="-1" dirty="0">
                <a:solidFill>
                  <a:srgbClr val="000000"/>
                </a:solidFill>
                <a:latin typeface="Calibri"/>
              </a:rPr>
              <a:t>actions</a:t>
            </a:r>
            <a:r>
              <a:rPr lang="en-AU" spc="-1" dirty="0">
                <a:solidFill>
                  <a:srgbClr val="000000"/>
                </a:solidFill>
                <a:latin typeface="Calibri"/>
              </a:rPr>
              <a:t> and </a:t>
            </a:r>
            <a:r>
              <a:rPr lang="en-AU" i="1" spc="-1" dirty="0">
                <a:solidFill>
                  <a:srgbClr val="000000"/>
                </a:solidFill>
                <a:latin typeface="Calibri"/>
              </a:rPr>
              <a:t>conditions</a:t>
            </a:r>
            <a:endParaRPr lang="en-AU" b="0" strike="noStrike" spc="-1" dirty="0">
              <a:solidFill>
                <a:srgbClr val="000000"/>
              </a:solidFill>
              <a:latin typeface="Calibri"/>
            </a:endParaRPr>
          </a:p>
          <a:p>
            <a:pPr lvl="1" indent="-228240">
              <a:spcBef>
                <a:spcPts val="1001"/>
              </a:spcBef>
              <a:buClr>
                <a:srgbClr val="000000"/>
              </a:buClr>
              <a:buFont typeface="Arial"/>
              <a:buChar char="•"/>
            </a:pPr>
            <a:r>
              <a:rPr lang="en-AU" spc="-1" dirty="0">
                <a:solidFill>
                  <a:srgbClr val="000000"/>
                </a:solidFill>
                <a:latin typeface="Calibri"/>
              </a:rPr>
              <a:t>Sent</a:t>
            </a:r>
            <a:r>
              <a:rPr lang="en-AU" b="0" strike="noStrike" spc="-1" dirty="0">
                <a:solidFill>
                  <a:srgbClr val="000000"/>
                </a:solidFill>
                <a:latin typeface="Calibri"/>
              </a:rPr>
              <a:t> to a destination (an instance in a </a:t>
            </a:r>
            <a:r>
              <a:rPr lang="en-AU" b="0" i="1" strike="noStrike" spc="-1" dirty="0">
                <a:solidFill>
                  <a:srgbClr val="000000"/>
                </a:solidFill>
                <a:latin typeface="Calibri"/>
              </a:rPr>
              <a:t>Target Group</a:t>
            </a:r>
            <a:r>
              <a:rPr lang="en-AU" b="0" strike="noStrike" spc="-1" dirty="0">
                <a:solidFill>
                  <a:srgbClr val="000000"/>
                </a:solidFill>
                <a:latin typeface="Calibri"/>
              </a:rPr>
              <a:t>)</a:t>
            </a:r>
            <a:endParaRPr lang="en-US"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r>
              <a:rPr lang="en-AU" sz="2400" b="0" strike="noStrike" spc="-1" dirty="0">
                <a:solidFill>
                  <a:srgbClr val="000000"/>
                </a:solidFill>
                <a:latin typeface="Calibri"/>
              </a:rPr>
              <a:t>Each Rule specifies a Target Group, Condition and Priority</a:t>
            </a:r>
          </a:p>
          <a:p>
            <a:pPr indent="-228240">
              <a:spcBef>
                <a:spcPts val="499"/>
              </a:spcBef>
              <a:buClr>
                <a:srgbClr val="000000"/>
              </a:buClr>
              <a:buFont typeface="Arial"/>
              <a:buChar char="•"/>
            </a:pPr>
            <a:r>
              <a:rPr lang="en-AU" spc="-1" dirty="0">
                <a:solidFill>
                  <a:srgbClr val="000000"/>
                </a:solidFill>
                <a:latin typeface="Calibri"/>
              </a:rPr>
              <a:t>Only ”healthy” instances are used</a:t>
            </a:r>
          </a:p>
          <a:p>
            <a:pPr indent="-228240">
              <a:spcBef>
                <a:spcPts val="499"/>
              </a:spcBef>
              <a:buClr>
                <a:srgbClr val="000000"/>
              </a:buClr>
              <a:buFont typeface="Arial"/>
              <a:buChar char="•"/>
            </a:pPr>
            <a:r>
              <a:rPr lang="en-AU" b="0" strike="noStrike" spc="-1" dirty="0">
                <a:solidFill>
                  <a:srgbClr val="000000"/>
                </a:solidFill>
                <a:latin typeface="Calibri"/>
              </a:rPr>
              <a:t>Can configure “sticky” sessions</a:t>
            </a:r>
            <a:endParaRPr lang="en-US" b="0" strike="noStrike" spc="-1" dirty="0">
              <a:solidFill>
                <a:srgbClr val="000000"/>
              </a:solidFill>
              <a:latin typeface="Calibri"/>
            </a:endParaRPr>
          </a:p>
        </p:txBody>
      </p:sp>
      <p:sp>
        <p:nvSpPr>
          <p:cNvPr id="6" name="Slide Number Placeholder 5">
            <a:extLst>
              <a:ext uri="{FF2B5EF4-FFF2-40B4-BE49-F238E27FC236}">
                <a16:creationId xmlns:a16="http://schemas.microsoft.com/office/drawing/2014/main" id="{FCF8CE32-9AD3-4394-F127-57129EF905BD}"/>
              </a:ext>
            </a:extLst>
          </p:cNvPr>
          <p:cNvSpPr>
            <a:spLocks noGrp="1"/>
          </p:cNvSpPr>
          <p:nvPr>
            <p:ph type="sldNum" sz="quarter" idx="12"/>
          </p:nvPr>
        </p:nvSpPr>
        <p:spPr/>
        <p:txBody>
          <a:bodyPr/>
          <a:lstStyle/>
          <a:p>
            <a:fld id="{1FB46938-7C90-1E4B-B134-0691F01D1D1F}" type="slidenum">
              <a:rPr lang="en-US" smtClean="0"/>
              <a:t>48</a:t>
            </a:fld>
            <a:endParaRPr lang="en-US"/>
          </a:p>
        </p:txBody>
      </p:sp>
    </p:spTree>
    <p:extLst>
      <p:ext uri="{BB962C8B-B14F-4D97-AF65-F5344CB8AC3E}">
        <p14:creationId xmlns:p14="http://schemas.microsoft.com/office/powerpoint/2010/main" val="292678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C4D18-C329-E136-ECED-EDA74BC3D87C}"/>
              </a:ext>
            </a:extLst>
          </p:cNvPr>
          <p:cNvSpPr>
            <a:spLocks noGrp="1"/>
          </p:cNvSpPr>
          <p:nvPr>
            <p:ph type="title"/>
          </p:nvPr>
        </p:nvSpPr>
        <p:spPr/>
        <p:txBody>
          <a:bodyPr/>
          <a:lstStyle/>
          <a:p>
            <a:r>
              <a:rPr lang="en-US" dirty="0"/>
              <a:t>Application Load Balancer</a:t>
            </a:r>
          </a:p>
        </p:txBody>
      </p:sp>
      <p:pic>
        <p:nvPicPr>
          <p:cNvPr id="4" name="Picture 5">
            <a:extLst>
              <a:ext uri="{FF2B5EF4-FFF2-40B4-BE49-F238E27FC236}">
                <a16:creationId xmlns:a16="http://schemas.microsoft.com/office/drawing/2014/main" id="{EE9A6EB2-CB36-22A1-563B-0387BB35FA99}"/>
              </a:ext>
            </a:extLst>
          </p:cNvPr>
          <p:cNvPicPr/>
          <p:nvPr/>
        </p:nvPicPr>
        <p:blipFill rotWithShape="1">
          <a:blip r:embed="rId3"/>
          <a:srcRect l="1402" t="6057" r="1082" b="5389"/>
          <a:stretch/>
        </p:blipFill>
        <p:spPr>
          <a:xfrm>
            <a:off x="1094935" y="1434904"/>
            <a:ext cx="10002129" cy="4945428"/>
          </a:xfrm>
          <a:prstGeom prst="rect">
            <a:avLst/>
          </a:prstGeom>
          <a:ln>
            <a:noFill/>
          </a:ln>
        </p:spPr>
      </p:pic>
      <p:sp>
        <p:nvSpPr>
          <p:cNvPr id="6" name="Slide Number Placeholder 5">
            <a:extLst>
              <a:ext uri="{FF2B5EF4-FFF2-40B4-BE49-F238E27FC236}">
                <a16:creationId xmlns:a16="http://schemas.microsoft.com/office/drawing/2014/main" id="{C128E06C-CF6D-0604-8EAB-72A94ED01E0C}"/>
              </a:ext>
            </a:extLst>
          </p:cNvPr>
          <p:cNvSpPr>
            <a:spLocks noGrp="1"/>
          </p:cNvSpPr>
          <p:nvPr>
            <p:ph type="sldNum" sz="quarter" idx="12"/>
          </p:nvPr>
        </p:nvSpPr>
        <p:spPr/>
        <p:txBody>
          <a:bodyPr/>
          <a:lstStyle/>
          <a:p>
            <a:fld id="{1FB46938-7C90-1E4B-B134-0691F01D1D1F}" type="slidenum">
              <a:rPr lang="en-US" smtClean="0"/>
              <a:t>49</a:t>
            </a:fld>
            <a:endParaRPr lang="en-US"/>
          </a:p>
        </p:txBody>
      </p:sp>
    </p:spTree>
    <p:extLst>
      <p:ext uri="{BB962C8B-B14F-4D97-AF65-F5344CB8AC3E}">
        <p14:creationId xmlns:p14="http://schemas.microsoft.com/office/powerpoint/2010/main" val="2596144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48746-0012-5A5B-3328-730B6D7E9043}"/>
              </a:ext>
            </a:extLst>
          </p:cNvPr>
          <p:cNvSpPr>
            <a:spLocks noGrp="1"/>
          </p:cNvSpPr>
          <p:nvPr>
            <p:ph type="title"/>
          </p:nvPr>
        </p:nvSpPr>
        <p:spPr/>
        <p:txBody>
          <a:bodyPr/>
          <a:lstStyle/>
          <a:p>
            <a:r>
              <a:rPr lang="en-US" dirty="0"/>
              <a:t>Networking</a:t>
            </a:r>
          </a:p>
        </p:txBody>
      </p:sp>
      <p:sp>
        <p:nvSpPr>
          <p:cNvPr id="3" name="Content Placeholder 2">
            <a:extLst>
              <a:ext uri="{FF2B5EF4-FFF2-40B4-BE49-F238E27FC236}">
                <a16:creationId xmlns:a16="http://schemas.microsoft.com/office/drawing/2014/main" id="{0CB0A57A-F791-F402-BDB2-525515B2F757}"/>
              </a:ext>
            </a:extLst>
          </p:cNvPr>
          <p:cNvSpPr>
            <a:spLocks noGrp="1"/>
          </p:cNvSpPr>
          <p:nvPr>
            <p:ph idx="1"/>
          </p:nvPr>
        </p:nvSpPr>
        <p:spPr/>
        <p:txBody>
          <a:bodyPr>
            <a:normAutofit/>
          </a:bodyPr>
          <a:lstStyle/>
          <a:p>
            <a:r>
              <a:rPr lang="en-US" dirty="0"/>
              <a:t>Creating cloud resources requires some knowledge of networks</a:t>
            </a:r>
          </a:p>
          <a:p>
            <a:r>
              <a:rPr lang="en-US" dirty="0"/>
              <a:t>Major </a:t>
            </a:r>
            <a:r>
              <a:rPr lang="en-US" dirty="0">
                <a:highlight>
                  <a:srgbClr val="FFFF00"/>
                </a:highlight>
              </a:rPr>
              <a:t>focus is on TCP/IP</a:t>
            </a:r>
            <a:r>
              <a:rPr lang="en-US" dirty="0"/>
              <a:t> (UDP not so much) as this is the basis for HTTP(S)/TLS</a:t>
            </a:r>
          </a:p>
          <a:p>
            <a:r>
              <a:rPr lang="en-US" dirty="0">
                <a:highlight>
                  <a:srgbClr val="FFFF00"/>
                </a:highlight>
              </a:rPr>
              <a:t>Focus on IPv4 </a:t>
            </a:r>
            <a:r>
              <a:rPr lang="en-US" dirty="0"/>
              <a:t>addressing rather than IPv6 as the latter still not significantly supported (in Australia)</a:t>
            </a:r>
          </a:p>
          <a:p>
            <a:r>
              <a:rPr lang="en-US" dirty="0"/>
              <a:t>Need a basic understanding of concepts like:</a:t>
            </a:r>
          </a:p>
          <a:p>
            <a:pPr lvl="1"/>
            <a:r>
              <a:rPr lang="en-US" dirty="0"/>
              <a:t>Routing</a:t>
            </a:r>
          </a:p>
          <a:p>
            <a:pPr lvl="1"/>
            <a:r>
              <a:rPr lang="en-US" dirty="0"/>
              <a:t>Private and public networks</a:t>
            </a:r>
          </a:p>
          <a:p>
            <a:pPr lvl="1"/>
            <a:r>
              <a:rPr lang="en-US" dirty="0"/>
              <a:t>Network latency and throughput</a:t>
            </a:r>
          </a:p>
        </p:txBody>
      </p:sp>
      <p:sp>
        <p:nvSpPr>
          <p:cNvPr id="20" name="Slide Number Placeholder 19">
            <a:extLst>
              <a:ext uri="{FF2B5EF4-FFF2-40B4-BE49-F238E27FC236}">
                <a16:creationId xmlns:a16="http://schemas.microsoft.com/office/drawing/2014/main" id="{A16397DD-6117-0F34-655B-4B27AEAF582E}"/>
              </a:ext>
            </a:extLst>
          </p:cNvPr>
          <p:cNvSpPr>
            <a:spLocks noGrp="1"/>
          </p:cNvSpPr>
          <p:nvPr>
            <p:ph type="sldNum" sz="quarter" idx="12"/>
          </p:nvPr>
        </p:nvSpPr>
        <p:spPr/>
        <p:txBody>
          <a:bodyPr/>
          <a:lstStyle/>
          <a:p>
            <a:fld id="{1FB46938-7C90-1E4B-B134-0691F01D1D1F}" type="slidenum">
              <a:rPr lang="en-US" smtClean="0"/>
              <a:t>5</a:t>
            </a:fld>
            <a:endParaRPr lang="en-US"/>
          </a:p>
        </p:txBody>
      </p:sp>
    </p:spTree>
    <p:extLst>
      <p:ext uri="{BB962C8B-B14F-4D97-AF65-F5344CB8AC3E}">
        <p14:creationId xmlns:p14="http://schemas.microsoft.com/office/powerpoint/2010/main" val="153409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A204-34BC-48BF-7CCA-8D673DCEC4BB}"/>
              </a:ext>
            </a:extLst>
          </p:cNvPr>
          <p:cNvSpPr>
            <a:spLocks noGrp="1"/>
          </p:cNvSpPr>
          <p:nvPr>
            <p:ph type="title"/>
          </p:nvPr>
        </p:nvSpPr>
        <p:spPr/>
        <p:txBody>
          <a:bodyPr/>
          <a:lstStyle/>
          <a:p>
            <a:r>
              <a:rPr lang="en-US" dirty="0"/>
              <a:t>Load Balancing</a:t>
            </a:r>
          </a:p>
        </p:txBody>
      </p:sp>
      <p:sp>
        <p:nvSpPr>
          <p:cNvPr id="3" name="Content Placeholder 2">
            <a:extLst>
              <a:ext uri="{FF2B5EF4-FFF2-40B4-BE49-F238E27FC236}">
                <a16:creationId xmlns:a16="http://schemas.microsoft.com/office/drawing/2014/main" id="{90D5058C-3C00-EEBC-F841-BCABACF1E713}"/>
              </a:ext>
            </a:extLst>
          </p:cNvPr>
          <p:cNvSpPr>
            <a:spLocks noGrp="1"/>
          </p:cNvSpPr>
          <p:nvPr>
            <p:ph idx="1"/>
          </p:nvPr>
        </p:nvSpPr>
        <p:spPr/>
        <p:txBody>
          <a:bodyPr/>
          <a:lstStyle/>
          <a:p>
            <a:pPr marL="228600" indent="-228240">
              <a:lnSpc>
                <a:spcPct val="90000"/>
              </a:lnSpc>
              <a:spcBef>
                <a:spcPts val="1001"/>
              </a:spcBef>
              <a:buClr>
                <a:srgbClr val="000000"/>
              </a:buClr>
              <a:buFont typeface="Arial"/>
              <a:buChar char="•"/>
            </a:pPr>
            <a:r>
              <a:rPr lang="en-AU" sz="2800" b="0" strike="noStrike" spc="-1" dirty="0">
                <a:solidFill>
                  <a:srgbClr val="000000"/>
                </a:solidFill>
                <a:latin typeface="Calibri"/>
              </a:rPr>
              <a:t>Allows horizontal scale</a:t>
            </a:r>
          </a:p>
          <a:p>
            <a:pPr lvl="1" indent="-228240">
              <a:spcBef>
                <a:spcPts val="1001"/>
              </a:spcBef>
              <a:buClr>
                <a:srgbClr val="000000"/>
              </a:buClr>
              <a:buFont typeface="Arial"/>
              <a:buChar char="•"/>
            </a:pPr>
            <a:r>
              <a:rPr lang="en-AU" b="0" strike="noStrike" spc="-1" dirty="0">
                <a:solidFill>
                  <a:srgbClr val="000000"/>
                </a:solidFill>
                <a:latin typeface="Calibri"/>
              </a:rPr>
              <a:t>Greater demand, add more instances</a:t>
            </a:r>
          </a:p>
          <a:p>
            <a:pPr lvl="1" indent="-228240">
              <a:spcBef>
                <a:spcPts val="1001"/>
              </a:spcBef>
              <a:buClr>
                <a:srgbClr val="000000"/>
              </a:buClr>
              <a:buFont typeface="Arial"/>
              <a:buChar char="•"/>
            </a:pPr>
            <a:r>
              <a:rPr lang="en-AU" spc="-1" dirty="0">
                <a:solidFill>
                  <a:srgbClr val="000000"/>
                </a:solidFill>
                <a:latin typeface="Calibri"/>
              </a:rPr>
              <a:t>Less demand, remove instances</a:t>
            </a:r>
            <a:endParaRPr lang="en-US" b="0" strike="noStrike" spc="-1" dirty="0">
              <a:solidFill>
                <a:srgbClr val="000000"/>
              </a:solidFill>
              <a:latin typeface="Calibri"/>
            </a:endParaRPr>
          </a:p>
          <a:p>
            <a:pPr marL="228600" indent="-228240">
              <a:lnSpc>
                <a:spcPct val="90000"/>
              </a:lnSpc>
              <a:spcBef>
                <a:spcPts val="1001"/>
              </a:spcBef>
              <a:buClr>
                <a:srgbClr val="000000"/>
              </a:buClr>
              <a:buFont typeface="Arial"/>
              <a:buChar char="•"/>
            </a:pPr>
            <a:r>
              <a:rPr lang="en-AU" sz="2800" b="0" strike="noStrike" spc="-1" dirty="0">
                <a:solidFill>
                  <a:srgbClr val="000000"/>
                </a:solidFill>
                <a:latin typeface="Calibri"/>
              </a:rPr>
              <a:t>Allows for update of code on instances without interrupting service</a:t>
            </a:r>
            <a:endParaRPr lang="en-US" sz="2800" b="0" strike="noStrike" spc="-1" dirty="0">
              <a:solidFill>
                <a:srgbClr val="000000"/>
              </a:solidFill>
              <a:latin typeface="Calibri"/>
            </a:endParaRPr>
          </a:p>
          <a:p>
            <a:pPr marL="228600" indent="-228240">
              <a:lnSpc>
                <a:spcPct val="90000"/>
              </a:lnSpc>
              <a:spcBef>
                <a:spcPts val="1001"/>
              </a:spcBef>
              <a:buClr>
                <a:srgbClr val="000000"/>
              </a:buClr>
              <a:buFont typeface="Arial"/>
              <a:buChar char="•"/>
            </a:pPr>
            <a:r>
              <a:rPr lang="en-AU" sz="2800" b="0" strike="noStrike" spc="-1" dirty="0">
                <a:solidFill>
                  <a:srgbClr val="000000"/>
                </a:solidFill>
                <a:latin typeface="Calibri"/>
              </a:rPr>
              <a:t>Can handle termination of SSL/TLS</a:t>
            </a:r>
          </a:p>
          <a:p>
            <a:pPr lvl="1" indent="-228240">
              <a:spcBef>
                <a:spcPts val="1001"/>
              </a:spcBef>
              <a:buClr>
                <a:srgbClr val="000000"/>
              </a:buClr>
              <a:buFont typeface="Arial"/>
              <a:buChar char="•"/>
            </a:pPr>
            <a:r>
              <a:rPr lang="en-AU" spc="-1" dirty="0">
                <a:solidFill>
                  <a:srgbClr val="000000"/>
                </a:solidFill>
                <a:latin typeface="Calibri"/>
              </a:rPr>
              <a:t>Less load on instances</a:t>
            </a:r>
          </a:p>
          <a:p>
            <a:pPr lvl="1" indent="-228240">
              <a:spcBef>
                <a:spcPts val="1001"/>
              </a:spcBef>
              <a:buClr>
                <a:srgbClr val="000000"/>
              </a:buClr>
              <a:buFont typeface="Arial"/>
              <a:buChar char="•"/>
            </a:pPr>
            <a:r>
              <a:rPr lang="en-AU" spc="-1" dirty="0">
                <a:solidFill>
                  <a:srgbClr val="000000"/>
                </a:solidFill>
                <a:latin typeface="Calibri"/>
              </a:rPr>
              <a:t>Simpler code on instances</a:t>
            </a:r>
          </a:p>
          <a:p>
            <a:pPr marL="228600" indent="-228240">
              <a:lnSpc>
                <a:spcPct val="90000"/>
              </a:lnSpc>
              <a:spcBef>
                <a:spcPts val="1001"/>
              </a:spcBef>
              <a:buClr>
                <a:srgbClr val="000000"/>
              </a:buClr>
              <a:buFont typeface="Arial"/>
              <a:buChar char="•"/>
            </a:pPr>
            <a:r>
              <a:rPr lang="en-AU" sz="2800" b="0" strike="noStrike" spc="-1" dirty="0">
                <a:solidFill>
                  <a:srgbClr val="000000"/>
                </a:solidFill>
                <a:latin typeface="Calibri"/>
              </a:rPr>
              <a:t>Adds a layer of security</a:t>
            </a:r>
          </a:p>
          <a:p>
            <a:pPr lvl="1" indent="-228240">
              <a:spcBef>
                <a:spcPts val="1001"/>
              </a:spcBef>
              <a:buClr>
                <a:srgbClr val="000000"/>
              </a:buClr>
              <a:buFont typeface="Arial"/>
              <a:buChar char="•"/>
            </a:pPr>
            <a:r>
              <a:rPr lang="en-AU" spc="-1" dirty="0">
                <a:solidFill>
                  <a:srgbClr val="000000"/>
                </a:solidFill>
                <a:latin typeface="Calibri"/>
              </a:rPr>
              <a:t>Instances are not directly accessible from the Internet</a:t>
            </a:r>
            <a:endParaRPr lang="en-US" b="0" strike="noStrike" spc="-1" dirty="0">
              <a:solidFill>
                <a:srgbClr val="000000"/>
              </a:solidFill>
              <a:latin typeface="Calibri"/>
            </a:endParaRPr>
          </a:p>
        </p:txBody>
      </p:sp>
      <p:sp>
        <p:nvSpPr>
          <p:cNvPr id="6" name="Slide Number Placeholder 5">
            <a:extLst>
              <a:ext uri="{FF2B5EF4-FFF2-40B4-BE49-F238E27FC236}">
                <a16:creationId xmlns:a16="http://schemas.microsoft.com/office/drawing/2014/main" id="{0C45538E-2E78-2FDB-74F1-08FE37577267}"/>
              </a:ext>
            </a:extLst>
          </p:cNvPr>
          <p:cNvSpPr>
            <a:spLocks noGrp="1"/>
          </p:cNvSpPr>
          <p:nvPr>
            <p:ph type="sldNum" sz="quarter" idx="12"/>
          </p:nvPr>
        </p:nvSpPr>
        <p:spPr/>
        <p:txBody>
          <a:bodyPr/>
          <a:lstStyle/>
          <a:p>
            <a:fld id="{1FB46938-7C90-1E4B-B134-0691F01D1D1F}" type="slidenum">
              <a:rPr lang="en-US" smtClean="0"/>
              <a:t>50</a:t>
            </a:fld>
            <a:endParaRPr lang="en-US"/>
          </a:p>
        </p:txBody>
      </p:sp>
    </p:spTree>
    <p:extLst>
      <p:ext uri="{BB962C8B-B14F-4D97-AF65-F5344CB8AC3E}">
        <p14:creationId xmlns:p14="http://schemas.microsoft.com/office/powerpoint/2010/main" val="188270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5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EE51-6698-577F-BF93-5BF87F308B0C}"/>
              </a:ext>
            </a:extLst>
          </p:cNvPr>
          <p:cNvSpPr>
            <a:spLocks noGrp="1"/>
          </p:cNvSpPr>
          <p:nvPr>
            <p:ph type="title"/>
          </p:nvPr>
        </p:nvSpPr>
        <p:spPr/>
        <p:txBody>
          <a:bodyPr/>
          <a:lstStyle/>
          <a:p>
            <a:r>
              <a:rPr lang="en-US" dirty="0"/>
              <a:t>Application Load Balancer at Work</a:t>
            </a:r>
          </a:p>
        </p:txBody>
      </p:sp>
      <p:sp>
        <p:nvSpPr>
          <p:cNvPr id="78" name="CustomShape 3">
            <a:extLst>
              <a:ext uri="{FF2B5EF4-FFF2-40B4-BE49-F238E27FC236}">
                <a16:creationId xmlns:a16="http://schemas.microsoft.com/office/drawing/2014/main" id="{97ED0121-93BA-C920-5A87-D216073A64DB}"/>
              </a:ext>
            </a:extLst>
          </p:cNvPr>
          <p:cNvSpPr/>
          <p:nvPr/>
        </p:nvSpPr>
        <p:spPr>
          <a:xfrm>
            <a:off x="3874244" y="3132589"/>
            <a:ext cx="914040" cy="914040"/>
          </a:xfrm>
          <a:prstGeom prst="rect">
            <a:avLst/>
          </a:prstGeom>
          <a:noFill/>
          <a:ln/>
        </p:spPr>
        <p:style>
          <a:lnRef idx="2">
            <a:schemeClr val="accent1">
              <a:shade val="50000"/>
            </a:schemeClr>
          </a:lnRef>
          <a:fillRef idx="1">
            <a:schemeClr val="accent1"/>
          </a:fillRef>
          <a:effectRef idx="0">
            <a:schemeClr val="accent1"/>
          </a:effectRef>
          <a:fontRef idx="minor"/>
        </p:style>
      </p:sp>
      <p:sp>
        <p:nvSpPr>
          <p:cNvPr id="79" name="CustomShape 4">
            <a:extLst>
              <a:ext uri="{FF2B5EF4-FFF2-40B4-BE49-F238E27FC236}">
                <a16:creationId xmlns:a16="http://schemas.microsoft.com/office/drawing/2014/main" id="{92EE776C-ACF5-BDA4-DD78-C0C76236A56E}"/>
              </a:ext>
            </a:extLst>
          </p:cNvPr>
          <p:cNvSpPr/>
          <p:nvPr/>
        </p:nvSpPr>
        <p:spPr>
          <a:xfrm>
            <a:off x="1445684" y="3589789"/>
            <a:ext cx="2428200" cy="36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80" name="CustomShape 5">
            <a:extLst>
              <a:ext uri="{FF2B5EF4-FFF2-40B4-BE49-F238E27FC236}">
                <a16:creationId xmlns:a16="http://schemas.microsoft.com/office/drawing/2014/main" id="{69844044-EDD4-771D-B8AD-627832332822}"/>
              </a:ext>
            </a:extLst>
          </p:cNvPr>
          <p:cNvSpPr/>
          <p:nvPr/>
        </p:nvSpPr>
        <p:spPr>
          <a:xfrm>
            <a:off x="7297124" y="4468189"/>
            <a:ext cx="914040" cy="914040"/>
          </a:xfrm>
          <a:prstGeom prst="rect">
            <a:avLst/>
          </a:prstGeom>
          <a:noFill/>
          <a:ln/>
        </p:spPr>
        <p:style>
          <a:lnRef idx="2">
            <a:schemeClr val="accent1">
              <a:shade val="50000"/>
            </a:schemeClr>
          </a:lnRef>
          <a:fillRef idx="1">
            <a:schemeClr val="accent1"/>
          </a:fillRef>
          <a:effectRef idx="0">
            <a:schemeClr val="accent1"/>
          </a:effectRef>
          <a:fontRef idx="minor"/>
        </p:style>
      </p:sp>
      <p:sp>
        <p:nvSpPr>
          <p:cNvPr id="81" name="CustomShape 6">
            <a:extLst>
              <a:ext uri="{FF2B5EF4-FFF2-40B4-BE49-F238E27FC236}">
                <a16:creationId xmlns:a16="http://schemas.microsoft.com/office/drawing/2014/main" id="{D043349D-6D5D-1233-973D-67EE8E794C47}"/>
              </a:ext>
            </a:extLst>
          </p:cNvPr>
          <p:cNvSpPr/>
          <p:nvPr/>
        </p:nvSpPr>
        <p:spPr>
          <a:xfrm>
            <a:off x="7297124" y="1819309"/>
            <a:ext cx="914040" cy="914040"/>
          </a:xfrm>
          <a:prstGeom prst="rect">
            <a:avLst/>
          </a:prstGeom>
          <a:noFill/>
          <a:ln/>
        </p:spPr>
        <p:style>
          <a:lnRef idx="2">
            <a:schemeClr val="accent1">
              <a:shade val="50000"/>
            </a:schemeClr>
          </a:lnRef>
          <a:fillRef idx="1">
            <a:schemeClr val="accent1"/>
          </a:fillRef>
          <a:effectRef idx="0">
            <a:schemeClr val="accent1"/>
          </a:effectRef>
          <a:fontRef idx="minor"/>
        </p:style>
      </p:sp>
      <p:sp>
        <p:nvSpPr>
          <p:cNvPr id="82" name="CustomShape 7">
            <a:extLst>
              <a:ext uri="{FF2B5EF4-FFF2-40B4-BE49-F238E27FC236}">
                <a16:creationId xmlns:a16="http://schemas.microsoft.com/office/drawing/2014/main" id="{DA9B5C63-6E16-5ACC-66B2-460A2562D470}"/>
              </a:ext>
            </a:extLst>
          </p:cNvPr>
          <p:cNvSpPr/>
          <p:nvPr/>
        </p:nvSpPr>
        <p:spPr>
          <a:xfrm flipV="1">
            <a:off x="4788644" y="2275429"/>
            <a:ext cx="2508120" cy="131292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83" name="CustomShape 8">
            <a:extLst>
              <a:ext uri="{FF2B5EF4-FFF2-40B4-BE49-F238E27FC236}">
                <a16:creationId xmlns:a16="http://schemas.microsoft.com/office/drawing/2014/main" id="{55B4B38A-5E99-1101-FC69-A6318F7E2B38}"/>
              </a:ext>
            </a:extLst>
          </p:cNvPr>
          <p:cNvSpPr/>
          <p:nvPr/>
        </p:nvSpPr>
        <p:spPr>
          <a:xfrm>
            <a:off x="4788644" y="3589789"/>
            <a:ext cx="2508120" cy="133524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84" name="CustomShape 9">
            <a:extLst>
              <a:ext uri="{FF2B5EF4-FFF2-40B4-BE49-F238E27FC236}">
                <a16:creationId xmlns:a16="http://schemas.microsoft.com/office/drawing/2014/main" id="{9D7D21D2-EB86-5352-2592-7D77207DE551}"/>
              </a:ext>
            </a:extLst>
          </p:cNvPr>
          <p:cNvSpPr/>
          <p:nvPr/>
        </p:nvSpPr>
        <p:spPr>
          <a:xfrm>
            <a:off x="1532444" y="2666389"/>
            <a:ext cx="1991520" cy="750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spcBef>
                <a:spcPts val="400"/>
              </a:spcBef>
            </a:pPr>
            <a:r>
              <a:rPr lang="en-US" sz="2000" b="0" strike="noStrike" spc="-1">
                <a:solidFill>
                  <a:srgbClr val="000000"/>
                </a:solidFill>
                <a:latin typeface="Tahoma"/>
              </a:rPr>
              <a:t>HTTP Request</a:t>
            </a:r>
            <a:endParaRPr lang="en-AU" sz="2000" b="0" strike="noStrike" spc="-1">
              <a:latin typeface="Arial"/>
            </a:endParaRPr>
          </a:p>
          <a:p>
            <a:pPr algn="ctr">
              <a:lnSpc>
                <a:spcPct val="100000"/>
              </a:lnSpc>
              <a:spcBef>
                <a:spcPts val="400"/>
              </a:spcBef>
            </a:pPr>
            <a:r>
              <a:rPr lang="en-US" sz="2000" b="0" strike="noStrike" spc="-1">
                <a:solidFill>
                  <a:srgbClr val="000000"/>
                </a:solidFill>
                <a:latin typeface="Tahoma"/>
              </a:rPr>
              <a:t>GET /index.html</a:t>
            </a:r>
            <a:endParaRPr lang="en-AU" sz="2000" b="0" strike="noStrike" spc="-1">
              <a:latin typeface="Arial"/>
            </a:endParaRPr>
          </a:p>
        </p:txBody>
      </p:sp>
      <p:sp>
        <p:nvSpPr>
          <p:cNvPr id="85" name="CustomShape 10">
            <a:extLst>
              <a:ext uri="{FF2B5EF4-FFF2-40B4-BE49-F238E27FC236}">
                <a16:creationId xmlns:a16="http://schemas.microsoft.com/office/drawing/2014/main" id="{F49551AF-D21E-1EED-63C5-5581CED92E48}"/>
              </a:ext>
            </a:extLst>
          </p:cNvPr>
          <p:cNvSpPr/>
          <p:nvPr/>
        </p:nvSpPr>
        <p:spPr>
          <a:xfrm>
            <a:off x="6707444" y="1953589"/>
            <a:ext cx="344520" cy="366120"/>
          </a:xfrm>
          <a:prstGeom prst="heptagon">
            <a:avLst>
              <a:gd name="hf" fmla="val 102572"/>
              <a:gd name="vf" fmla="val 105210"/>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dirty="0">
                <a:solidFill>
                  <a:srgbClr val="FFFFFF"/>
                </a:solidFill>
                <a:latin typeface="Calibri"/>
              </a:rPr>
              <a:t>1</a:t>
            </a:r>
            <a:endParaRPr lang="en-AU" sz="2000" b="0" strike="noStrike" spc="-1" dirty="0">
              <a:latin typeface="Arial"/>
            </a:endParaRPr>
          </a:p>
        </p:txBody>
      </p:sp>
      <p:sp>
        <p:nvSpPr>
          <p:cNvPr id="98" name="CustomShape 23">
            <a:extLst>
              <a:ext uri="{FF2B5EF4-FFF2-40B4-BE49-F238E27FC236}">
                <a16:creationId xmlns:a16="http://schemas.microsoft.com/office/drawing/2014/main" id="{28E40137-1A89-3C91-3142-F1001DF07497}"/>
              </a:ext>
            </a:extLst>
          </p:cNvPr>
          <p:cNvSpPr/>
          <p:nvPr/>
        </p:nvSpPr>
        <p:spPr>
          <a:xfrm>
            <a:off x="3244604" y="3680509"/>
            <a:ext cx="344520" cy="366120"/>
          </a:xfrm>
          <a:prstGeom prst="heptagon">
            <a:avLst>
              <a:gd name="hf" fmla="val 102572"/>
              <a:gd name="vf" fmla="val 105210"/>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spc="-1" dirty="0">
                <a:solidFill>
                  <a:srgbClr val="FFFFFF"/>
                </a:solidFill>
                <a:latin typeface="Calibri"/>
              </a:rPr>
              <a:t>2</a:t>
            </a:r>
            <a:endParaRPr lang="en-AU" sz="2000" b="0" strike="noStrike" spc="-1" dirty="0">
              <a:latin typeface="Arial"/>
            </a:endParaRPr>
          </a:p>
        </p:txBody>
      </p:sp>
      <p:sp>
        <p:nvSpPr>
          <p:cNvPr id="99" name="CustomShape 24">
            <a:extLst>
              <a:ext uri="{FF2B5EF4-FFF2-40B4-BE49-F238E27FC236}">
                <a16:creationId xmlns:a16="http://schemas.microsoft.com/office/drawing/2014/main" id="{91BEC553-59C0-EC3B-3F40-8E2A58C72132}"/>
              </a:ext>
            </a:extLst>
          </p:cNvPr>
          <p:cNvSpPr/>
          <p:nvPr/>
        </p:nvSpPr>
        <p:spPr>
          <a:xfrm>
            <a:off x="2794643" y="3680509"/>
            <a:ext cx="344520" cy="366120"/>
          </a:xfrm>
          <a:prstGeom prst="heptagon">
            <a:avLst>
              <a:gd name="hf" fmla="val 102572"/>
              <a:gd name="vf" fmla="val 105210"/>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spc="-1" dirty="0">
                <a:solidFill>
                  <a:srgbClr val="FFFFFF"/>
                </a:solidFill>
                <a:latin typeface="Calibri"/>
              </a:rPr>
              <a:t>1</a:t>
            </a:r>
            <a:endParaRPr lang="en-AU" sz="2000" b="0" strike="noStrike" spc="-1" dirty="0">
              <a:latin typeface="Arial"/>
            </a:endParaRPr>
          </a:p>
        </p:txBody>
      </p:sp>
      <p:sp>
        <p:nvSpPr>
          <p:cNvPr id="100" name="CustomShape 25">
            <a:extLst>
              <a:ext uri="{FF2B5EF4-FFF2-40B4-BE49-F238E27FC236}">
                <a16:creationId xmlns:a16="http://schemas.microsoft.com/office/drawing/2014/main" id="{59038462-0087-657F-EC79-9A4DC527517D}"/>
              </a:ext>
            </a:extLst>
          </p:cNvPr>
          <p:cNvSpPr/>
          <p:nvPr/>
        </p:nvSpPr>
        <p:spPr>
          <a:xfrm>
            <a:off x="6859724" y="4257589"/>
            <a:ext cx="344520" cy="366120"/>
          </a:xfrm>
          <a:prstGeom prst="heptagon">
            <a:avLst>
              <a:gd name="hf" fmla="val 102572"/>
              <a:gd name="vf" fmla="val 105210"/>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dirty="0">
                <a:solidFill>
                  <a:srgbClr val="FFFFFF"/>
                </a:solidFill>
                <a:latin typeface="Calibri"/>
              </a:rPr>
              <a:t>2</a:t>
            </a:r>
            <a:endParaRPr lang="en-AU" sz="2000" b="0" strike="noStrike" spc="-1" dirty="0">
              <a:latin typeface="Arial"/>
            </a:endParaRPr>
          </a:p>
        </p:txBody>
      </p:sp>
      <p:sp>
        <p:nvSpPr>
          <p:cNvPr id="114" name="Slide Number Placeholder 113">
            <a:extLst>
              <a:ext uri="{FF2B5EF4-FFF2-40B4-BE49-F238E27FC236}">
                <a16:creationId xmlns:a16="http://schemas.microsoft.com/office/drawing/2014/main" id="{30360541-6598-AE49-35BD-2C06FA18A883}"/>
              </a:ext>
            </a:extLst>
          </p:cNvPr>
          <p:cNvSpPr>
            <a:spLocks noGrp="1"/>
          </p:cNvSpPr>
          <p:nvPr>
            <p:ph type="sldNum" sz="quarter" idx="12"/>
          </p:nvPr>
        </p:nvSpPr>
        <p:spPr/>
        <p:txBody>
          <a:bodyPr/>
          <a:lstStyle/>
          <a:p>
            <a:fld id="{1FB46938-7C90-1E4B-B134-0691F01D1D1F}" type="slidenum">
              <a:rPr lang="en-US" smtClean="0"/>
              <a:t>51</a:t>
            </a:fld>
            <a:endParaRPr lang="en-US"/>
          </a:p>
        </p:txBody>
      </p:sp>
      <p:sp>
        <p:nvSpPr>
          <p:cNvPr id="115" name="TextBox 114">
            <a:extLst>
              <a:ext uri="{FF2B5EF4-FFF2-40B4-BE49-F238E27FC236}">
                <a16:creationId xmlns:a16="http://schemas.microsoft.com/office/drawing/2014/main" id="{E571A8EF-6B95-E703-5C19-4608181325D7}"/>
              </a:ext>
            </a:extLst>
          </p:cNvPr>
          <p:cNvSpPr txBox="1"/>
          <p:nvPr/>
        </p:nvSpPr>
        <p:spPr>
          <a:xfrm>
            <a:off x="3980583" y="3413832"/>
            <a:ext cx="680183" cy="369332"/>
          </a:xfrm>
          <a:prstGeom prst="rect">
            <a:avLst/>
          </a:prstGeom>
          <a:noFill/>
        </p:spPr>
        <p:txBody>
          <a:bodyPr wrap="square" rtlCol="0">
            <a:spAutoFit/>
          </a:bodyPr>
          <a:lstStyle/>
          <a:p>
            <a:pPr algn="ctr"/>
            <a:r>
              <a:rPr lang="en-US" dirty="0"/>
              <a:t>ALB</a:t>
            </a:r>
          </a:p>
        </p:txBody>
      </p:sp>
      <p:sp>
        <p:nvSpPr>
          <p:cNvPr id="116" name="TextBox 115">
            <a:extLst>
              <a:ext uri="{FF2B5EF4-FFF2-40B4-BE49-F238E27FC236}">
                <a16:creationId xmlns:a16="http://schemas.microsoft.com/office/drawing/2014/main" id="{50BC8DD8-6042-3E6C-831B-7E6AA4BDFC25}"/>
              </a:ext>
            </a:extLst>
          </p:cNvPr>
          <p:cNvSpPr txBox="1"/>
          <p:nvPr/>
        </p:nvSpPr>
        <p:spPr>
          <a:xfrm>
            <a:off x="7336112" y="2110275"/>
            <a:ext cx="836063" cy="369332"/>
          </a:xfrm>
          <a:prstGeom prst="rect">
            <a:avLst/>
          </a:prstGeom>
          <a:noFill/>
        </p:spPr>
        <p:txBody>
          <a:bodyPr wrap="square" rtlCol="0">
            <a:spAutoFit/>
          </a:bodyPr>
          <a:lstStyle/>
          <a:p>
            <a:pPr algn="ctr"/>
            <a:r>
              <a:rPr lang="en-US" dirty="0"/>
              <a:t>Web</a:t>
            </a:r>
          </a:p>
        </p:txBody>
      </p:sp>
      <p:sp>
        <p:nvSpPr>
          <p:cNvPr id="117" name="TextBox 116">
            <a:extLst>
              <a:ext uri="{FF2B5EF4-FFF2-40B4-BE49-F238E27FC236}">
                <a16:creationId xmlns:a16="http://schemas.microsoft.com/office/drawing/2014/main" id="{A26686B9-47C5-F56C-9A6E-8B68391F17BF}"/>
              </a:ext>
            </a:extLst>
          </p:cNvPr>
          <p:cNvSpPr txBox="1"/>
          <p:nvPr/>
        </p:nvSpPr>
        <p:spPr>
          <a:xfrm>
            <a:off x="7320021" y="4740363"/>
            <a:ext cx="836063" cy="369332"/>
          </a:xfrm>
          <a:prstGeom prst="rect">
            <a:avLst/>
          </a:prstGeom>
          <a:noFill/>
        </p:spPr>
        <p:txBody>
          <a:bodyPr wrap="square" rtlCol="0">
            <a:spAutoFit/>
          </a:bodyPr>
          <a:lstStyle/>
          <a:p>
            <a:pPr algn="ctr"/>
            <a:r>
              <a:rPr lang="en-US" dirty="0"/>
              <a:t>Web</a:t>
            </a:r>
          </a:p>
        </p:txBody>
      </p:sp>
      <p:sp>
        <p:nvSpPr>
          <p:cNvPr id="122" name="CustomShape 6">
            <a:extLst>
              <a:ext uri="{FF2B5EF4-FFF2-40B4-BE49-F238E27FC236}">
                <a16:creationId xmlns:a16="http://schemas.microsoft.com/office/drawing/2014/main" id="{DD2B5018-BBCE-0CF0-84EF-106DD22E9402}"/>
              </a:ext>
            </a:extLst>
          </p:cNvPr>
          <p:cNvSpPr/>
          <p:nvPr/>
        </p:nvSpPr>
        <p:spPr>
          <a:xfrm>
            <a:off x="6574963" y="1380720"/>
            <a:ext cx="2285041" cy="5096985"/>
          </a:xfrm>
          <a:prstGeom prst="rect">
            <a:avLst/>
          </a:prstGeom>
          <a:noFill/>
          <a:ln>
            <a:prstDash val="dash"/>
          </a:ln>
        </p:spPr>
        <p:style>
          <a:lnRef idx="2">
            <a:schemeClr val="accent1">
              <a:shade val="50000"/>
            </a:schemeClr>
          </a:lnRef>
          <a:fillRef idx="1">
            <a:schemeClr val="accent1"/>
          </a:fillRef>
          <a:effectRef idx="0">
            <a:schemeClr val="accent1"/>
          </a:effectRef>
          <a:fontRef idx="minor"/>
        </p:style>
      </p:sp>
      <p:sp>
        <p:nvSpPr>
          <p:cNvPr id="123" name="TextBox 122">
            <a:extLst>
              <a:ext uri="{FF2B5EF4-FFF2-40B4-BE49-F238E27FC236}">
                <a16:creationId xmlns:a16="http://schemas.microsoft.com/office/drawing/2014/main" id="{74FF5E27-A2EC-EA45-4520-9F1D7F0A7A81}"/>
              </a:ext>
            </a:extLst>
          </p:cNvPr>
          <p:cNvSpPr txBox="1"/>
          <p:nvPr/>
        </p:nvSpPr>
        <p:spPr>
          <a:xfrm>
            <a:off x="6769964" y="5846543"/>
            <a:ext cx="1968357" cy="646331"/>
          </a:xfrm>
          <a:prstGeom prst="rect">
            <a:avLst/>
          </a:prstGeom>
          <a:noFill/>
        </p:spPr>
        <p:txBody>
          <a:bodyPr wrap="square" rtlCol="0">
            <a:spAutoFit/>
          </a:bodyPr>
          <a:lstStyle/>
          <a:p>
            <a:pPr algn="ctr"/>
            <a:r>
              <a:rPr lang="en-US" dirty="0"/>
              <a:t>Auto-scaling</a:t>
            </a:r>
          </a:p>
          <a:p>
            <a:pPr algn="ctr"/>
            <a:r>
              <a:rPr lang="en-US" dirty="0"/>
              <a:t>Target Group</a:t>
            </a:r>
          </a:p>
        </p:txBody>
      </p:sp>
      <p:sp>
        <p:nvSpPr>
          <p:cNvPr id="124" name="CustomShape 6">
            <a:extLst>
              <a:ext uri="{FF2B5EF4-FFF2-40B4-BE49-F238E27FC236}">
                <a16:creationId xmlns:a16="http://schemas.microsoft.com/office/drawing/2014/main" id="{E45D42F9-FEDD-AE87-8BD0-F73972EA54C7}"/>
              </a:ext>
            </a:extLst>
          </p:cNvPr>
          <p:cNvSpPr/>
          <p:nvPr/>
        </p:nvSpPr>
        <p:spPr>
          <a:xfrm>
            <a:off x="6215085" y="1609323"/>
            <a:ext cx="4791031" cy="1312920"/>
          </a:xfrm>
          <a:prstGeom prst="rect">
            <a:avLst/>
          </a:prstGeom>
          <a:noFill/>
          <a:ln>
            <a:prstDash val="dash"/>
          </a:ln>
        </p:spPr>
        <p:style>
          <a:lnRef idx="2">
            <a:schemeClr val="accent1">
              <a:shade val="50000"/>
            </a:schemeClr>
          </a:lnRef>
          <a:fillRef idx="1">
            <a:schemeClr val="accent1"/>
          </a:fillRef>
          <a:effectRef idx="0">
            <a:schemeClr val="accent1"/>
          </a:effectRef>
          <a:fontRef idx="minor"/>
        </p:style>
      </p:sp>
      <p:sp>
        <p:nvSpPr>
          <p:cNvPr id="125" name="CustomShape 6">
            <a:extLst>
              <a:ext uri="{FF2B5EF4-FFF2-40B4-BE49-F238E27FC236}">
                <a16:creationId xmlns:a16="http://schemas.microsoft.com/office/drawing/2014/main" id="{1317F84F-02FE-6192-ABEE-2E837F1E4A20}"/>
              </a:ext>
            </a:extLst>
          </p:cNvPr>
          <p:cNvSpPr/>
          <p:nvPr/>
        </p:nvSpPr>
        <p:spPr>
          <a:xfrm>
            <a:off x="6215084" y="4279909"/>
            <a:ext cx="4791031" cy="1312920"/>
          </a:xfrm>
          <a:prstGeom prst="rect">
            <a:avLst/>
          </a:prstGeom>
          <a:noFill/>
          <a:ln>
            <a:prstDash val="dash"/>
          </a:ln>
        </p:spPr>
        <p:style>
          <a:lnRef idx="2">
            <a:schemeClr val="accent1">
              <a:shade val="50000"/>
            </a:schemeClr>
          </a:lnRef>
          <a:fillRef idx="1">
            <a:schemeClr val="accent1"/>
          </a:fillRef>
          <a:effectRef idx="0">
            <a:schemeClr val="accent1"/>
          </a:effectRef>
          <a:fontRef idx="minor"/>
        </p:style>
      </p:sp>
      <p:sp>
        <p:nvSpPr>
          <p:cNvPr id="126" name="TextBox 125">
            <a:extLst>
              <a:ext uri="{FF2B5EF4-FFF2-40B4-BE49-F238E27FC236}">
                <a16:creationId xmlns:a16="http://schemas.microsoft.com/office/drawing/2014/main" id="{02CB05B0-15B0-4188-E427-C2EF90EEDD2D}"/>
              </a:ext>
            </a:extLst>
          </p:cNvPr>
          <p:cNvSpPr txBox="1"/>
          <p:nvPr/>
        </p:nvSpPr>
        <p:spPr>
          <a:xfrm>
            <a:off x="9007109" y="2090763"/>
            <a:ext cx="1968357" cy="369332"/>
          </a:xfrm>
          <a:prstGeom prst="rect">
            <a:avLst/>
          </a:prstGeom>
          <a:noFill/>
        </p:spPr>
        <p:txBody>
          <a:bodyPr wrap="square" rtlCol="0">
            <a:spAutoFit/>
          </a:bodyPr>
          <a:lstStyle/>
          <a:p>
            <a:pPr algn="ctr"/>
            <a:r>
              <a:rPr lang="en-US" dirty="0"/>
              <a:t>Availability Zone A</a:t>
            </a:r>
          </a:p>
        </p:txBody>
      </p:sp>
      <p:sp>
        <p:nvSpPr>
          <p:cNvPr id="127" name="TextBox 126">
            <a:extLst>
              <a:ext uri="{FF2B5EF4-FFF2-40B4-BE49-F238E27FC236}">
                <a16:creationId xmlns:a16="http://schemas.microsoft.com/office/drawing/2014/main" id="{F87645E8-F4EE-D19F-0C5F-00ADD6E906A3}"/>
              </a:ext>
            </a:extLst>
          </p:cNvPr>
          <p:cNvSpPr txBox="1"/>
          <p:nvPr/>
        </p:nvSpPr>
        <p:spPr>
          <a:xfrm>
            <a:off x="8933325" y="4751703"/>
            <a:ext cx="1968357" cy="369332"/>
          </a:xfrm>
          <a:prstGeom prst="rect">
            <a:avLst/>
          </a:prstGeom>
          <a:noFill/>
        </p:spPr>
        <p:txBody>
          <a:bodyPr wrap="square" rtlCol="0">
            <a:spAutoFit/>
          </a:bodyPr>
          <a:lstStyle/>
          <a:p>
            <a:pPr algn="ctr"/>
            <a:r>
              <a:rPr lang="en-US" dirty="0"/>
              <a:t>Availability Zone B</a:t>
            </a:r>
          </a:p>
        </p:txBody>
      </p:sp>
    </p:spTree>
    <p:extLst>
      <p:ext uri="{BB962C8B-B14F-4D97-AF65-F5344CB8AC3E}">
        <p14:creationId xmlns:p14="http://schemas.microsoft.com/office/powerpoint/2010/main" val="335943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500"/>
                                        <p:tgtEl>
                                          <p:spTgt spid="1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7"/>
                                        </p:tgtEl>
                                        <p:attrNameLst>
                                          <p:attrName>style.visibility</p:attrName>
                                        </p:attrNameLst>
                                      </p:cBhvr>
                                      <p:to>
                                        <p:strVal val="visible"/>
                                      </p:to>
                                    </p:set>
                                    <p:animEffect transition="in" filter="fade">
                                      <p:cBhvr>
                                        <p:cTn id="21" dur="500"/>
                                        <p:tgtEl>
                                          <p:spTgt spid="117"/>
                                        </p:tgtEl>
                                      </p:cBhvr>
                                    </p:animEffect>
                                  </p:childTnLst>
                                </p:cTn>
                              </p:par>
                              <p:par>
                                <p:cTn id="22" presetID="10" presetClass="entr" presetSubtype="0" fill="hold" nodeType="with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2"/>
                                        </p:tgtEl>
                                        <p:attrNameLst>
                                          <p:attrName>style.visibility</p:attrName>
                                        </p:attrNameLst>
                                      </p:cBhvr>
                                      <p:to>
                                        <p:strVal val="visible"/>
                                      </p:to>
                                    </p:set>
                                    <p:animEffect transition="in" filter="fade">
                                      <p:cBhvr>
                                        <p:cTn id="29" dur="500"/>
                                        <p:tgtEl>
                                          <p:spTgt spid="1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fade">
                                      <p:cBhvr>
                                        <p:cTn id="32" dur="500"/>
                                        <p:tgtEl>
                                          <p:spTgt spid="1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4"/>
                                        </p:tgtEl>
                                        <p:attrNameLst>
                                          <p:attrName>style.visibility</p:attrName>
                                        </p:attrNameLst>
                                      </p:cBhvr>
                                      <p:to>
                                        <p:strVal val="visible"/>
                                      </p:to>
                                    </p:set>
                                    <p:animEffect transition="in" filter="fade">
                                      <p:cBhvr>
                                        <p:cTn id="37" dur="500"/>
                                        <p:tgtEl>
                                          <p:spTgt spid="1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6"/>
                                        </p:tgtEl>
                                        <p:attrNameLst>
                                          <p:attrName>style.visibility</p:attrName>
                                        </p:attrNameLst>
                                      </p:cBhvr>
                                      <p:to>
                                        <p:strVal val="visible"/>
                                      </p:to>
                                    </p:set>
                                    <p:animEffect transition="in" filter="fade">
                                      <p:cBhvr>
                                        <p:cTn id="40" dur="500"/>
                                        <p:tgtEl>
                                          <p:spTgt spid="126"/>
                                        </p:tgtEl>
                                      </p:cBhvr>
                                    </p:animEffect>
                                  </p:childTnLst>
                                </p:cTn>
                              </p:par>
                              <p:par>
                                <p:cTn id="41" presetID="10" presetClass="entr" presetSubtype="0" fill="hold" nodeType="withEffect">
                                  <p:stCondLst>
                                    <p:cond delay="0"/>
                                  </p:stCondLst>
                                  <p:childTnLst>
                                    <p:set>
                                      <p:cBhvr>
                                        <p:cTn id="42" dur="1" fill="hold">
                                          <p:stCondLst>
                                            <p:cond delay="0"/>
                                          </p:stCondLst>
                                        </p:cTn>
                                        <p:tgtEl>
                                          <p:spTgt spid="125"/>
                                        </p:tgtEl>
                                        <p:attrNameLst>
                                          <p:attrName>style.visibility</p:attrName>
                                        </p:attrNameLst>
                                      </p:cBhvr>
                                      <p:to>
                                        <p:strVal val="visible"/>
                                      </p:to>
                                    </p:set>
                                    <p:animEffect transition="in" filter="fade">
                                      <p:cBhvr>
                                        <p:cTn id="43" dur="500"/>
                                        <p:tgtEl>
                                          <p:spTgt spid="1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7"/>
                                        </p:tgtEl>
                                        <p:attrNameLst>
                                          <p:attrName>style.visibility</p:attrName>
                                        </p:attrNameLst>
                                      </p:cBhvr>
                                      <p:to>
                                        <p:strVal val="visible"/>
                                      </p:to>
                                    </p:set>
                                    <p:animEffect transition="in" filter="fade">
                                      <p:cBhvr>
                                        <p:cTn id="46" dur="500"/>
                                        <p:tgtEl>
                                          <p:spTgt spid="12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childTnLst>
                          </p:cTn>
                        </p:par>
                        <p:par>
                          <p:cTn id="55" fill="hold">
                            <p:stCondLst>
                              <p:cond delay="500"/>
                            </p:stCondLst>
                            <p:childTnLst>
                              <p:par>
                                <p:cTn id="56" presetID="10" presetClass="entr" presetSubtype="0" fill="hold" grpId="0" nodeType="afterEffect">
                                  <p:stCondLst>
                                    <p:cond delay="500"/>
                                  </p:stCondLst>
                                  <p:childTnLst>
                                    <p:set>
                                      <p:cBhvr>
                                        <p:cTn id="57" dur="1" fill="hold">
                                          <p:stCondLst>
                                            <p:cond delay="0"/>
                                          </p:stCondLst>
                                        </p:cTn>
                                        <p:tgtEl>
                                          <p:spTgt spid="99"/>
                                        </p:tgtEl>
                                        <p:attrNameLst>
                                          <p:attrName>style.visibility</p:attrName>
                                        </p:attrNameLst>
                                      </p:cBhvr>
                                      <p:to>
                                        <p:strVal val="visible"/>
                                      </p:to>
                                    </p:set>
                                    <p:animEffect transition="in" filter="fade">
                                      <p:cBhvr>
                                        <p:cTn id="58" dur="500"/>
                                        <p:tgtEl>
                                          <p:spTgt spid="9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500"/>
                                        <p:tgtEl>
                                          <p:spTgt spid="82"/>
                                        </p:tgtEl>
                                      </p:cBhvr>
                                    </p:animEffect>
                                  </p:childTnLst>
                                </p:cTn>
                              </p:par>
                            </p:childTnLst>
                          </p:cTn>
                        </p:par>
                        <p:par>
                          <p:cTn id="64" fill="hold">
                            <p:stCondLst>
                              <p:cond delay="500"/>
                            </p:stCondLst>
                            <p:childTnLst>
                              <p:par>
                                <p:cTn id="65" presetID="10" presetClass="entr" presetSubtype="0" fill="hold" grpId="0" nodeType="afterEffect">
                                  <p:stCondLst>
                                    <p:cond delay="500"/>
                                  </p:stCondLst>
                                  <p:childTnLst>
                                    <p:set>
                                      <p:cBhvr>
                                        <p:cTn id="66" dur="1" fill="hold">
                                          <p:stCondLst>
                                            <p:cond delay="0"/>
                                          </p:stCondLst>
                                        </p:cTn>
                                        <p:tgtEl>
                                          <p:spTgt spid="85"/>
                                        </p:tgtEl>
                                        <p:attrNameLst>
                                          <p:attrName>style.visibility</p:attrName>
                                        </p:attrNameLst>
                                      </p:cBhvr>
                                      <p:to>
                                        <p:strVal val="visible"/>
                                      </p:to>
                                    </p:set>
                                    <p:animEffect transition="in" filter="fade">
                                      <p:cBhvr>
                                        <p:cTn id="67" dur="500"/>
                                        <p:tgtEl>
                                          <p:spTgt spid="8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98"/>
                                        </p:tgtEl>
                                        <p:attrNameLst>
                                          <p:attrName>style.visibility</p:attrName>
                                        </p:attrNameLst>
                                      </p:cBhvr>
                                      <p:to>
                                        <p:strVal val="visible"/>
                                      </p:to>
                                    </p:set>
                                    <p:animEffect transition="in" filter="fade">
                                      <p:cBhvr>
                                        <p:cTn id="72" dur="500"/>
                                        <p:tgtEl>
                                          <p:spTgt spid="9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3"/>
                                        </p:tgtEl>
                                        <p:attrNameLst>
                                          <p:attrName>style.visibility</p:attrName>
                                        </p:attrNameLst>
                                      </p:cBhvr>
                                      <p:to>
                                        <p:strVal val="visible"/>
                                      </p:to>
                                    </p:set>
                                    <p:animEffect transition="in" filter="fade">
                                      <p:cBhvr>
                                        <p:cTn id="77" dur="500"/>
                                        <p:tgtEl>
                                          <p:spTgt spid="83"/>
                                        </p:tgtEl>
                                      </p:cBhvr>
                                    </p:animEffect>
                                  </p:childTnLst>
                                </p:cTn>
                              </p:par>
                            </p:childTnLst>
                          </p:cTn>
                        </p:par>
                        <p:par>
                          <p:cTn id="78" fill="hold">
                            <p:stCondLst>
                              <p:cond delay="500"/>
                            </p:stCondLst>
                            <p:childTnLst>
                              <p:par>
                                <p:cTn id="79" presetID="10" presetClass="entr" presetSubtype="0" fill="hold" grpId="0" nodeType="afterEffect">
                                  <p:stCondLst>
                                    <p:cond delay="500"/>
                                  </p:stCondLst>
                                  <p:childTnLst>
                                    <p:set>
                                      <p:cBhvr>
                                        <p:cTn id="80" dur="1" fill="hold">
                                          <p:stCondLst>
                                            <p:cond delay="0"/>
                                          </p:stCondLst>
                                        </p:cTn>
                                        <p:tgtEl>
                                          <p:spTgt spid="100"/>
                                        </p:tgtEl>
                                        <p:attrNameLst>
                                          <p:attrName>style.visibility</p:attrName>
                                        </p:attrNameLst>
                                      </p:cBhvr>
                                      <p:to>
                                        <p:strVal val="visible"/>
                                      </p:to>
                                    </p:set>
                                    <p:animEffect transition="in" filter="fade">
                                      <p:cBhvr>
                                        <p:cTn id="81"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animBg="1"/>
      <p:bldP spid="98" grpId="0" animBg="1"/>
      <p:bldP spid="99" grpId="0" animBg="1"/>
      <p:bldP spid="100" grpId="0" animBg="1"/>
      <p:bldP spid="115" grpId="0"/>
      <p:bldP spid="116" grpId="0"/>
      <p:bldP spid="117" grpId="0"/>
      <p:bldP spid="123" grpId="0"/>
      <p:bldP spid="126" grpId="0"/>
      <p:bldP spid="12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1F2C5-4B32-C992-F83A-2555AD489C61}"/>
              </a:ext>
            </a:extLst>
          </p:cNvPr>
          <p:cNvSpPr>
            <a:spLocks noGrp="1"/>
          </p:cNvSpPr>
          <p:nvPr>
            <p:ph type="title"/>
          </p:nvPr>
        </p:nvSpPr>
        <p:spPr/>
        <p:txBody>
          <a:bodyPr/>
          <a:lstStyle/>
          <a:p>
            <a:r>
              <a:rPr lang="en-US" dirty="0"/>
              <a:t>Application Load Balancer at Work</a:t>
            </a:r>
          </a:p>
        </p:txBody>
      </p:sp>
      <p:sp>
        <p:nvSpPr>
          <p:cNvPr id="3" name="Content Placeholder 2">
            <a:extLst>
              <a:ext uri="{FF2B5EF4-FFF2-40B4-BE49-F238E27FC236}">
                <a16:creationId xmlns:a16="http://schemas.microsoft.com/office/drawing/2014/main" id="{3DE0C9A6-737F-1101-F110-CDAAAA3A773A}"/>
              </a:ext>
            </a:extLst>
          </p:cNvPr>
          <p:cNvSpPr>
            <a:spLocks noGrp="1"/>
          </p:cNvSpPr>
          <p:nvPr>
            <p:ph idx="1"/>
          </p:nvPr>
        </p:nvSpPr>
        <p:spPr/>
        <p:txBody>
          <a:bodyPr/>
          <a:lstStyle/>
          <a:p>
            <a:r>
              <a:rPr lang="en-US" sz="2800" b="0" strike="noStrike" spc="-1" dirty="0">
                <a:solidFill>
                  <a:srgbClr val="000000"/>
                </a:solidFill>
                <a:latin typeface="Calibri"/>
              </a:rPr>
              <a:t>An instance can be “drained” of connections and taken offline</a:t>
            </a:r>
          </a:p>
        </p:txBody>
      </p:sp>
      <p:sp>
        <p:nvSpPr>
          <p:cNvPr id="4" name="CustomShape 3">
            <a:extLst>
              <a:ext uri="{FF2B5EF4-FFF2-40B4-BE49-F238E27FC236}">
                <a16:creationId xmlns:a16="http://schemas.microsoft.com/office/drawing/2014/main" id="{D54F4589-1007-C839-1FAF-6D5AE9DE7C97}"/>
              </a:ext>
            </a:extLst>
          </p:cNvPr>
          <p:cNvSpPr/>
          <p:nvPr/>
        </p:nvSpPr>
        <p:spPr>
          <a:xfrm>
            <a:off x="5100674" y="4075735"/>
            <a:ext cx="1139760" cy="75960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dirty="0">
                <a:solidFill>
                  <a:srgbClr val="FFFFFF"/>
                </a:solidFill>
                <a:latin typeface="Calibri"/>
              </a:rPr>
              <a:t>LB </a:t>
            </a:r>
            <a:endParaRPr lang="en-AU" sz="2000" b="0" strike="noStrike" spc="-1" dirty="0">
              <a:latin typeface="Arial"/>
            </a:endParaRPr>
          </a:p>
        </p:txBody>
      </p:sp>
      <p:sp>
        <p:nvSpPr>
          <p:cNvPr id="5" name="CustomShape 4">
            <a:extLst>
              <a:ext uri="{FF2B5EF4-FFF2-40B4-BE49-F238E27FC236}">
                <a16:creationId xmlns:a16="http://schemas.microsoft.com/office/drawing/2014/main" id="{E4A00B7D-7451-6DE8-0D86-2BE2576D4EB5}"/>
              </a:ext>
            </a:extLst>
          </p:cNvPr>
          <p:cNvSpPr/>
          <p:nvPr/>
        </p:nvSpPr>
        <p:spPr>
          <a:xfrm>
            <a:off x="7007594" y="3235135"/>
            <a:ext cx="1139760" cy="75960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a:solidFill>
                  <a:srgbClr val="FFFFFF"/>
                </a:solidFill>
                <a:latin typeface="Calibri"/>
              </a:rPr>
              <a:t>EC2</a:t>
            </a:r>
            <a:endParaRPr lang="en-AU" sz="2000" b="0" strike="noStrike" spc="-1">
              <a:latin typeface="Arial"/>
            </a:endParaRPr>
          </a:p>
        </p:txBody>
      </p:sp>
      <p:sp>
        <p:nvSpPr>
          <p:cNvPr id="6" name="CustomShape 5">
            <a:extLst>
              <a:ext uri="{FF2B5EF4-FFF2-40B4-BE49-F238E27FC236}">
                <a16:creationId xmlns:a16="http://schemas.microsoft.com/office/drawing/2014/main" id="{B24C827A-D2ED-BC81-D718-CBC633C7E115}"/>
              </a:ext>
            </a:extLst>
          </p:cNvPr>
          <p:cNvSpPr/>
          <p:nvPr/>
        </p:nvSpPr>
        <p:spPr>
          <a:xfrm>
            <a:off x="7030634" y="4306495"/>
            <a:ext cx="1139760" cy="759600"/>
          </a:xfrm>
          <a:prstGeom prst="roundRect">
            <a:avLst>
              <a:gd name="adj" fmla="val 16667"/>
            </a:avLst>
          </a:prstGeom>
          <a:solidFill>
            <a:srgbClr val="FF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a:solidFill>
                  <a:srgbClr val="FFFFFF"/>
                </a:solidFill>
                <a:latin typeface="Calibri"/>
              </a:rPr>
              <a:t>EC2</a:t>
            </a:r>
            <a:endParaRPr lang="en-AU" sz="2000" b="0" strike="noStrike" spc="-1">
              <a:latin typeface="Arial"/>
            </a:endParaRPr>
          </a:p>
        </p:txBody>
      </p:sp>
      <p:sp>
        <p:nvSpPr>
          <p:cNvPr id="7" name="CustomShape 6">
            <a:extLst>
              <a:ext uri="{FF2B5EF4-FFF2-40B4-BE49-F238E27FC236}">
                <a16:creationId xmlns:a16="http://schemas.microsoft.com/office/drawing/2014/main" id="{1C463D5F-BC77-F3C8-66CE-6C47F75C0968}"/>
              </a:ext>
            </a:extLst>
          </p:cNvPr>
          <p:cNvSpPr/>
          <p:nvPr/>
        </p:nvSpPr>
        <p:spPr>
          <a:xfrm flipV="1">
            <a:off x="6240794" y="3614215"/>
            <a:ext cx="766440" cy="839880"/>
          </a:xfrm>
          <a:custGeom>
            <a:avLst/>
            <a:gdLst/>
            <a:ahLst/>
            <a:cxnLst/>
            <a:rect l="l" t="t" r="r" b="b"/>
            <a:pathLst>
              <a:path w="21600" h="21600">
                <a:moveTo>
                  <a:pt x="0" y="0"/>
                </a:moveTo>
                <a:lnTo>
                  <a:pt x="21600" y="21600"/>
                </a:lnTo>
              </a:path>
            </a:pathLst>
          </a:custGeom>
          <a:noFill/>
          <a:ln w="50760">
            <a:tailEnd type="triangle" w="med" len="med"/>
          </a:ln>
        </p:spPr>
        <p:style>
          <a:lnRef idx="1">
            <a:schemeClr val="accent1"/>
          </a:lnRef>
          <a:fillRef idx="0">
            <a:schemeClr val="accent1"/>
          </a:fillRef>
          <a:effectRef idx="0">
            <a:schemeClr val="accent1"/>
          </a:effectRef>
          <a:fontRef idx="minor"/>
        </p:style>
      </p:sp>
      <p:sp>
        <p:nvSpPr>
          <p:cNvPr id="8" name="CustomShape 7">
            <a:extLst>
              <a:ext uri="{FF2B5EF4-FFF2-40B4-BE49-F238E27FC236}">
                <a16:creationId xmlns:a16="http://schemas.microsoft.com/office/drawing/2014/main" id="{93BF6ECD-9A4E-CBD7-41B1-13D5464FB2AF}"/>
              </a:ext>
            </a:extLst>
          </p:cNvPr>
          <p:cNvSpPr/>
          <p:nvPr/>
        </p:nvSpPr>
        <p:spPr>
          <a:xfrm>
            <a:off x="6975914" y="2877295"/>
            <a:ext cx="1265760" cy="2515320"/>
          </a:xfrm>
          <a:prstGeom prst="roundRect">
            <a:avLst>
              <a:gd name="adj" fmla="val 16667"/>
            </a:avLst>
          </a:prstGeom>
          <a:solidFill>
            <a:schemeClr val="accent1">
              <a:alpha val="21000"/>
            </a:schemeClr>
          </a:solidFill>
          <a:ln/>
        </p:spPr>
        <p:style>
          <a:lnRef idx="2">
            <a:schemeClr val="accent1">
              <a:shade val="50000"/>
            </a:schemeClr>
          </a:lnRef>
          <a:fillRef idx="1">
            <a:schemeClr val="accent1"/>
          </a:fillRef>
          <a:effectRef idx="0">
            <a:schemeClr val="accent1"/>
          </a:effectRef>
          <a:fontRef idx="minor"/>
        </p:style>
      </p:sp>
      <p:sp>
        <p:nvSpPr>
          <p:cNvPr id="9" name="CustomShape 8">
            <a:extLst>
              <a:ext uri="{FF2B5EF4-FFF2-40B4-BE49-F238E27FC236}">
                <a16:creationId xmlns:a16="http://schemas.microsoft.com/office/drawing/2014/main" id="{EC4D8C66-73BE-C0EA-1698-B26B3C4CB21F}"/>
              </a:ext>
            </a:extLst>
          </p:cNvPr>
          <p:cNvSpPr/>
          <p:nvPr/>
        </p:nvSpPr>
        <p:spPr>
          <a:xfrm>
            <a:off x="6240794" y="4455535"/>
            <a:ext cx="789480" cy="277200"/>
          </a:xfrm>
          <a:custGeom>
            <a:avLst/>
            <a:gdLst/>
            <a:ahLst/>
            <a:cxnLst/>
            <a:rect l="l" t="t" r="r" b="b"/>
            <a:pathLst>
              <a:path w="21600" h="21600">
                <a:moveTo>
                  <a:pt x="0" y="0"/>
                </a:moveTo>
                <a:lnTo>
                  <a:pt x="21600" y="21600"/>
                </a:lnTo>
              </a:path>
            </a:pathLst>
          </a:custGeom>
          <a:noFill/>
          <a:ln w="50760">
            <a:solidFill>
              <a:srgbClr val="FF0000"/>
            </a:solidFill>
            <a:tailEnd type="triangle" w="med" len="med"/>
          </a:ln>
        </p:spPr>
        <p:style>
          <a:lnRef idx="1">
            <a:schemeClr val="accent1"/>
          </a:lnRef>
          <a:fillRef idx="0">
            <a:schemeClr val="accent1"/>
          </a:fillRef>
          <a:effectRef idx="0">
            <a:schemeClr val="accent1"/>
          </a:effectRef>
          <a:fontRef idx="minor"/>
        </p:style>
      </p:sp>
      <p:sp>
        <p:nvSpPr>
          <p:cNvPr id="10" name="CustomShape 9">
            <a:extLst>
              <a:ext uri="{FF2B5EF4-FFF2-40B4-BE49-F238E27FC236}">
                <a16:creationId xmlns:a16="http://schemas.microsoft.com/office/drawing/2014/main" id="{192F4DE0-A2E9-CF94-2FF5-AD96EDE104AE}"/>
              </a:ext>
            </a:extLst>
          </p:cNvPr>
          <p:cNvSpPr/>
          <p:nvPr/>
        </p:nvSpPr>
        <p:spPr>
          <a:xfrm>
            <a:off x="3877754" y="4455535"/>
            <a:ext cx="1222920" cy="360"/>
          </a:xfrm>
          <a:custGeom>
            <a:avLst/>
            <a:gdLst/>
            <a:ahLst/>
            <a:cxnLst/>
            <a:rect l="l" t="t" r="r" b="b"/>
            <a:pathLst>
              <a:path w="21600" h="21600">
                <a:moveTo>
                  <a:pt x="0" y="0"/>
                </a:moveTo>
                <a:lnTo>
                  <a:pt x="21600" y="21600"/>
                </a:lnTo>
              </a:path>
            </a:pathLst>
          </a:custGeom>
          <a:noFill/>
          <a:ln w="50760">
            <a:tailEnd type="triangle" w="med" len="med"/>
          </a:ln>
        </p:spPr>
        <p:style>
          <a:lnRef idx="1">
            <a:schemeClr val="accent1"/>
          </a:lnRef>
          <a:fillRef idx="0">
            <a:schemeClr val="accent1"/>
          </a:fillRef>
          <a:effectRef idx="0">
            <a:schemeClr val="accent1"/>
          </a:effectRef>
          <a:fontRef idx="minor"/>
        </p:style>
      </p:sp>
      <p:sp>
        <p:nvSpPr>
          <p:cNvPr id="29" name="Slide Number Placeholder 28">
            <a:extLst>
              <a:ext uri="{FF2B5EF4-FFF2-40B4-BE49-F238E27FC236}">
                <a16:creationId xmlns:a16="http://schemas.microsoft.com/office/drawing/2014/main" id="{420A0D03-1499-DD47-DF3B-D3FBD3720DA1}"/>
              </a:ext>
            </a:extLst>
          </p:cNvPr>
          <p:cNvSpPr>
            <a:spLocks noGrp="1"/>
          </p:cNvSpPr>
          <p:nvPr>
            <p:ph type="sldNum" sz="quarter" idx="12"/>
          </p:nvPr>
        </p:nvSpPr>
        <p:spPr/>
        <p:txBody>
          <a:bodyPr/>
          <a:lstStyle/>
          <a:p>
            <a:fld id="{1FB46938-7C90-1E4B-B134-0691F01D1D1F}" type="slidenum">
              <a:rPr lang="en-US" smtClean="0"/>
              <a:t>52</a:t>
            </a:fld>
            <a:endParaRPr lang="en-US"/>
          </a:p>
        </p:txBody>
      </p:sp>
    </p:spTree>
    <p:extLst>
      <p:ext uri="{BB962C8B-B14F-4D97-AF65-F5344CB8AC3E}">
        <p14:creationId xmlns:p14="http://schemas.microsoft.com/office/powerpoint/2010/main" val="52815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1F2C5-4B32-C992-F83A-2555AD489C61}"/>
              </a:ext>
            </a:extLst>
          </p:cNvPr>
          <p:cNvSpPr>
            <a:spLocks noGrp="1"/>
          </p:cNvSpPr>
          <p:nvPr>
            <p:ph type="title"/>
          </p:nvPr>
        </p:nvSpPr>
        <p:spPr/>
        <p:txBody>
          <a:bodyPr/>
          <a:lstStyle/>
          <a:p>
            <a:r>
              <a:rPr lang="en-US" dirty="0"/>
              <a:t>Application Load Balancer at Work</a:t>
            </a:r>
          </a:p>
        </p:txBody>
      </p:sp>
      <p:sp>
        <p:nvSpPr>
          <p:cNvPr id="3" name="Content Placeholder 2">
            <a:extLst>
              <a:ext uri="{FF2B5EF4-FFF2-40B4-BE49-F238E27FC236}">
                <a16:creationId xmlns:a16="http://schemas.microsoft.com/office/drawing/2014/main" id="{3DE0C9A6-737F-1101-F110-CDAAAA3A773A}"/>
              </a:ext>
            </a:extLst>
          </p:cNvPr>
          <p:cNvSpPr>
            <a:spLocks noGrp="1"/>
          </p:cNvSpPr>
          <p:nvPr>
            <p:ph idx="1"/>
          </p:nvPr>
        </p:nvSpPr>
        <p:spPr/>
        <p:txBody>
          <a:bodyPr/>
          <a:lstStyle/>
          <a:p>
            <a:r>
              <a:rPr lang="en-US" sz="2800" b="0" strike="noStrike" spc="-1" dirty="0">
                <a:solidFill>
                  <a:srgbClr val="000000"/>
                </a:solidFill>
                <a:latin typeface="Calibri"/>
              </a:rPr>
              <a:t>An instance can be “drained” of connections and taken offline</a:t>
            </a:r>
          </a:p>
        </p:txBody>
      </p:sp>
      <p:sp>
        <p:nvSpPr>
          <p:cNvPr id="4" name="CustomShape 3">
            <a:extLst>
              <a:ext uri="{FF2B5EF4-FFF2-40B4-BE49-F238E27FC236}">
                <a16:creationId xmlns:a16="http://schemas.microsoft.com/office/drawing/2014/main" id="{D54F4589-1007-C839-1FAF-6D5AE9DE7C97}"/>
              </a:ext>
            </a:extLst>
          </p:cNvPr>
          <p:cNvSpPr/>
          <p:nvPr/>
        </p:nvSpPr>
        <p:spPr>
          <a:xfrm>
            <a:off x="5100674" y="4075735"/>
            <a:ext cx="1139760" cy="75960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dirty="0">
                <a:solidFill>
                  <a:srgbClr val="FFFFFF"/>
                </a:solidFill>
                <a:latin typeface="Calibri"/>
              </a:rPr>
              <a:t>LB </a:t>
            </a:r>
            <a:endParaRPr lang="en-AU" sz="2000" b="0" strike="noStrike" spc="-1" dirty="0">
              <a:latin typeface="Arial"/>
            </a:endParaRPr>
          </a:p>
        </p:txBody>
      </p:sp>
      <p:sp>
        <p:nvSpPr>
          <p:cNvPr id="5" name="CustomShape 4">
            <a:extLst>
              <a:ext uri="{FF2B5EF4-FFF2-40B4-BE49-F238E27FC236}">
                <a16:creationId xmlns:a16="http://schemas.microsoft.com/office/drawing/2014/main" id="{E4A00B7D-7451-6DE8-0D86-2BE2576D4EB5}"/>
              </a:ext>
            </a:extLst>
          </p:cNvPr>
          <p:cNvSpPr/>
          <p:nvPr/>
        </p:nvSpPr>
        <p:spPr>
          <a:xfrm>
            <a:off x="7007594" y="3235135"/>
            <a:ext cx="1139760" cy="75960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a:solidFill>
                  <a:srgbClr val="FFFFFF"/>
                </a:solidFill>
                <a:latin typeface="Calibri"/>
              </a:rPr>
              <a:t>EC2</a:t>
            </a:r>
            <a:endParaRPr lang="en-AU" sz="2000" b="0" strike="noStrike" spc="-1">
              <a:latin typeface="Arial"/>
            </a:endParaRPr>
          </a:p>
        </p:txBody>
      </p:sp>
      <p:sp>
        <p:nvSpPr>
          <p:cNvPr id="6" name="CustomShape 5">
            <a:extLst>
              <a:ext uri="{FF2B5EF4-FFF2-40B4-BE49-F238E27FC236}">
                <a16:creationId xmlns:a16="http://schemas.microsoft.com/office/drawing/2014/main" id="{B24C827A-D2ED-BC81-D718-CBC633C7E115}"/>
              </a:ext>
            </a:extLst>
          </p:cNvPr>
          <p:cNvSpPr/>
          <p:nvPr/>
        </p:nvSpPr>
        <p:spPr>
          <a:xfrm>
            <a:off x="7030634" y="4306495"/>
            <a:ext cx="1139760" cy="759600"/>
          </a:xfrm>
          <a:prstGeom prst="roundRect">
            <a:avLst>
              <a:gd name="adj" fmla="val 16667"/>
            </a:avLst>
          </a:prstGeom>
          <a:solidFill>
            <a:srgbClr val="FF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a:solidFill>
                  <a:srgbClr val="FFFFFF"/>
                </a:solidFill>
                <a:latin typeface="Calibri"/>
              </a:rPr>
              <a:t>EC2</a:t>
            </a:r>
            <a:endParaRPr lang="en-AU" sz="2000" b="0" strike="noStrike" spc="-1">
              <a:latin typeface="Arial"/>
            </a:endParaRPr>
          </a:p>
        </p:txBody>
      </p:sp>
      <p:sp>
        <p:nvSpPr>
          <p:cNvPr id="7" name="CustomShape 6">
            <a:extLst>
              <a:ext uri="{FF2B5EF4-FFF2-40B4-BE49-F238E27FC236}">
                <a16:creationId xmlns:a16="http://schemas.microsoft.com/office/drawing/2014/main" id="{1C463D5F-BC77-F3C8-66CE-6C47F75C0968}"/>
              </a:ext>
            </a:extLst>
          </p:cNvPr>
          <p:cNvSpPr/>
          <p:nvPr/>
        </p:nvSpPr>
        <p:spPr>
          <a:xfrm flipV="1">
            <a:off x="6240794" y="3614215"/>
            <a:ext cx="766440" cy="839880"/>
          </a:xfrm>
          <a:custGeom>
            <a:avLst/>
            <a:gdLst/>
            <a:ahLst/>
            <a:cxnLst/>
            <a:rect l="l" t="t" r="r" b="b"/>
            <a:pathLst>
              <a:path w="21600" h="21600">
                <a:moveTo>
                  <a:pt x="0" y="0"/>
                </a:moveTo>
                <a:lnTo>
                  <a:pt x="21600" y="21600"/>
                </a:lnTo>
              </a:path>
            </a:pathLst>
          </a:custGeom>
          <a:noFill/>
          <a:ln w="50760">
            <a:tailEnd type="triangle" w="med" len="med"/>
          </a:ln>
        </p:spPr>
        <p:style>
          <a:lnRef idx="1">
            <a:schemeClr val="accent1"/>
          </a:lnRef>
          <a:fillRef idx="0">
            <a:schemeClr val="accent1"/>
          </a:fillRef>
          <a:effectRef idx="0">
            <a:schemeClr val="accent1"/>
          </a:effectRef>
          <a:fontRef idx="minor"/>
        </p:style>
      </p:sp>
      <p:sp>
        <p:nvSpPr>
          <p:cNvPr id="8" name="CustomShape 7">
            <a:extLst>
              <a:ext uri="{FF2B5EF4-FFF2-40B4-BE49-F238E27FC236}">
                <a16:creationId xmlns:a16="http://schemas.microsoft.com/office/drawing/2014/main" id="{93BF6ECD-9A4E-CBD7-41B1-13D5464FB2AF}"/>
              </a:ext>
            </a:extLst>
          </p:cNvPr>
          <p:cNvSpPr/>
          <p:nvPr/>
        </p:nvSpPr>
        <p:spPr>
          <a:xfrm>
            <a:off x="6975914" y="2877295"/>
            <a:ext cx="1265760" cy="2515320"/>
          </a:xfrm>
          <a:prstGeom prst="roundRect">
            <a:avLst>
              <a:gd name="adj" fmla="val 16667"/>
            </a:avLst>
          </a:prstGeom>
          <a:solidFill>
            <a:schemeClr val="accent1">
              <a:alpha val="21000"/>
            </a:schemeClr>
          </a:solidFill>
          <a:ln/>
        </p:spPr>
        <p:style>
          <a:lnRef idx="2">
            <a:schemeClr val="accent1">
              <a:shade val="50000"/>
            </a:schemeClr>
          </a:lnRef>
          <a:fillRef idx="1">
            <a:schemeClr val="accent1"/>
          </a:fillRef>
          <a:effectRef idx="0">
            <a:schemeClr val="accent1"/>
          </a:effectRef>
          <a:fontRef idx="minor"/>
        </p:style>
      </p:sp>
      <p:sp>
        <p:nvSpPr>
          <p:cNvPr id="10" name="CustomShape 9">
            <a:extLst>
              <a:ext uri="{FF2B5EF4-FFF2-40B4-BE49-F238E27FC236}">
                <a16:creationId xmlns:a16="http://schemas.microsoft.com/office/drawing/2014/main" id="{192F4DE0-A2E9-CF94-2FF5-AD96EDE104AE}"/>
              </a:ext>
            </a:extLst>
          </p:cNvPr>
          <p:cNvSpPr/>
          <p:nvPr/>
        </p:nvSpPr>
        <p:spPr>
          <a:xfrm>
            <a:off x="3877754" y="4455535"/>
            <a:ext cx="1222920" cy="360"/>
          </a:xfrm>
          <a:custGeom>
            <a:avLst/>
            <a:gdLst/>
            <a:ahLst/>
            <a:cxnLst/>
            <a:rect l="l" t="t" r="r" b="b"/>
            <a:pathLst>
              <a:path w="21600" h="21600">
                <a:moveTo>
                  <a:pt x="0" y="0"/>
                </a:moveTo>
                <a:lnTo>
                  <a:pt x="21600" y="21600"/>
                </a:lnTo>
              </a:path>
            </a:pathLst>
          </a:custGeom>
          <a:noFill/>
          <a:ln w="50760">
            <a:tailEnd type="triangle" w="med" len="med"/>
          </a:ln>
        </p:spPr>
        <p:style>
          <a:lnRef idx="1">
            <a:schemeClr val="accent1"/>
          </a:lnRef>
          <a:fillRef idx="0">
            <a:schemeClr val="accent1"/>
          </a:fillRef>
          <a:effectRef idx="0">
            <a:schemeClr val="accent1"/>
          </a:effectRef>
          <a:fontRef idx="minor"/>
        </p:style>
      </p:sp>
      <p:sp>
        <p:nvSpPr>
          <p:cNvPr id="13" name="Slide Number Placeholder 12">
            <a:extLst>
              <a:ext uri="{FF2B5EF4-FFF2-40B4-BE49-F238E27FC236}">
                <a16:creationId xmlns:a16="http://schemas.microsoft.com/office/drawing/2014/main" id="{D90FA1E4-92B3-951A-6298-9034218AE973}"/>
              </a:ext>
            </a:extLst>
          </p:cNvPr>
          <p:cNvSpPr>
            <a:spLocks noGrp="1"/>
          </p:cNvSpPr>
          <p:nvPr>
            <p:ph type="sldNum" sz="quarter" idx="12"/>
          </p:nvPr>
        </p:nvSpPr>
        <p:spPr/>
        <p:txBody>
          <a:bodyPr/>
          <a:lstStyle/>
          <a:p>
            <a:fld id="{1FB46938-7C90-1E4B-B134-0691F01D1D1F}" type="slidenum">
              <a:rPr lang="en-US" smtClean="0"/>
              <a:t>53</a:t>
            </a:fld>
            <a:endParaRPr lang="en-US"/>
          </a:p>
        </p:txBody>
      </p:sp>
    </p:spTree>
    <p:extLst>
      <p:ext uri="{BB962C8B-B14F-4D97-AF65-F5344CB8AC3E}">
        <p14:creationId xmlns:p14="http://schemas.microsoft.com/office/powerpoint/2010/main" val="30732237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stomShape 7">
            <a:extLst>
              <a:ext uri="{FF2B5EF4-FFF2-40B4-BE49-F238E27FC236}">
                <a16:creationId xmlns:a16="http://schemas.microsoft.com/office/drawing/2014/main" id="{93BF6ECD-9A4E-CBD7-41B1-13D5464FB2AF}"/>
              </a:ext>
            </a:extLst>
          </p:cNvPr>
          <p:cNvSpPr/>
          <p:nvPr/>
        </p:nvSpPr>
        <p:spPr>
          <a:xfrm>
            <a:off x="6975914" y="2877295"/>
            <a:ext cx="1265760" cy="2515320"/>
          </a:xfrm>
          <a:prstGeom prst="roundRect">
            <a:avLst>
              <a:gd name="adj" fmla="val 16667"/>
            </a:avLst>
          </a:prstGeom>
          <a:solidFill>
            <a:schemeClr val="accent1">
              <a:alpha val="21000"/>
            </a:schemeClr>
          </a:solidFill>
          <a:ln/>
        </p:spPr>
        <p:style>
          <a:lnRef idx="2">
            <a:schemeClr val="accent1">
              <a:shade val="50000"/>
            </a:schemeClr>
          </a:lnRef>
          <a:fillRef idx="1">
            <a:schemeClr val="accent1"/>
          </a:fillRef>
          <a:effectRef idx="0">
            <a:schemeClr val="accent1"/>
          </a:effectRef>
          <a:fontRef idx="minor"/>
        </p:style>
      </p:sp>
      <p:sp>
        <p:nvSpPr>
          <p:cNvPr id="2" name="Title 1">
            <a:extLst>
              <a:ext uri="{FF2B5EF4-FFF2-40B4-BE49-F238E27FC236}">
                <a16:creationId xmlns:a16="http://schemas.microsoft.com/office/drawing/2014/main" id="{FB01F2C5-4B32-C992-F83A-2555AD489C61}"/>
              </a:ext>
            </a:extLst>
          </p:cNvPr>
          <p:cNvSpPr>
            <a:spLocks noGrp="1"/>
          </p:cNvSpPr>
          <p:nvPr>
            <p:ph type="title"/>
          </p:nvPr>
        </p:nvSpPr>
        <p:spPr/>
        <p:txBody>
          <a:bodyPr/>
          <a:lstStyle/>
          <a:p>
            <a:r>
              <a:rPr lang="en-US" dirty="0"/>
              <a:t>Application Load Balancer at Work</a:t>
            </a:r>
          </a:p>
        </p:txBody>
      </p:sp>
      <p:sp>
        <p:nvSpPr>
          <p:cNvPr id="3" name="Content Placeholder 2">
            <a:extLst>
              <a:ext uri="{FF2B5EF4-FFF2-40B4-BE49-F238E27FC236}">
                <a16:creationId xmlns:a16="http://schemas.microsoft.com/office/drawing/2014/main" id="{3DE0C9A6-737F-1101-F110-CDAAAA3A773A}"/>
              </a:ext>
            </a:extLst>
          </p:cNvPr>
          <p:cNvSpPr>
            <a:spLocks noGrp="1"/>
          </p:cNvSpPr>
          <p:nvPr>
            <p:ph idx="1"/>
          </p:nvPr>
        </p:nvSpPr>
        <p:spPr/>
        <p:txBody>
          <a:bodyPr/>
          <a:lstStyle/>
          <a:p>
            <a:r>
              <a:rPr lang="en-US" sz="2800" b="0" strike="noStrike" spc="-1" dirty="0">
                <a:solidFill>
                  <a:srgbClr val="000000"/>
                </a:solidFill>
                <a:latin typeface="Calibri"/>
              </a:rPr>
              <a:t>An instance can be “drained” of connections and taken offline</a:t>
            </a:r>
          </a:p>
        </p:txBody>
      </p:sp>
      <p:sp>
        <p:nvSpPr>
          <p:cNvPr id="4" name="CustomShape 3">
            <a:extLst>
              <a:ext uri="{FF2B5EF4-FFF2-40B4-BE49-F238E27FC236}">
                <a16:creationId xmlns:a16="http://schemas.microsoft.com/office/drawing/2014/main" id="{D54F4589-1007-C839-1FAF-6D5AE9DE7C97}"/>
              </a:ext>
            </a:extLst>
          </p:cNvPr>
          <p:cNvSpPr/>
          <p:nvPr/>
        </p:nvSpPr>
        <p:spPr>
          <a:xfrm>
            <a:off x="5100674" y="4075735"/>
            <a:ext cx="1139760" cy="75960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dirty="0">
                <a:solidFill>
                  <a:srgbClr val="FFFFFF"/>
                </a:solidFill>
                <a:latin typeface="Calibri"/>
              </a:rPr>
              <a:t>LB </a:t>
            </a:r>
            <a:endParaRPr lang="en-AU" sz="2000" b="0" strike="noStrike" spc="-1" dirty="0">
              <a:latin typeface="Arial"/>
            </a:endParaRPr>
          </a:p>
        </p:txBody>
      </p:sp>
      <p:sp>
        <p:nvSpPr>
          <p:cNvPr id="5" name="CustomShape 4">
            <a:extLst>
              <a:ext uri="{FF2B5EF4-FFF2-40B4-BE49-F238E27FC236}">
                <a16:creationId xmlns:a16="http://schemas.microsoft.com/office/drawing/2014/main" id="{E4A00B7D-7451-6DE8-0D86-2BE2576D4EB5}"/>
              </a:ext>
            </a:extLst>
          </p:cNvPr>
          <p:cNvSpPr/>
          <p:nvPr/>
        </p:nvSpPr>
        <p:spPr>
          <a:xfrm>
            <a:off x="7007594" y="3235135"/>
            <a:ext cx="1139760" cy="75960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a:solidFill>
                  <a:srgbClr val="FFFFFF"/>
                </a:solidFill>
                <a:latin typeface="Calibri"/>
              </a:rPr>
              <a:t>EC2</a:t>
            </a:r>
            <a:endParaRPr lang="en-AU" sz="2000" b="0" strike="noStrike" spc="-1">
              <a:latin typeface="Arial"/>
            </a:endParaRPr>
          </a:p>
        </p:txBody>
      </p:sp>
      <p:sp>
        <p:nvSpPr>
          <p:cNvPr id="7" name="CustomShape 6">
            <a:extLst>
              <a:ext uri="{FF2B5EF4-FFF2-40B4-BE49-F238E27FC236}">
                <a16:creationId xmlns:a16="http://schemas.microsoft.com/office/drawing/2014/main" id="{1C463D5F-BC77-F3C8-66CE-6C47F75C0968}"/>
              </a:ext>
            </a:extLst>
          </p:cNvPr>
          <p:cNvSpPr/>
          <p:nvPr/>
        </p:nvSpPr>
        <p:spPr>
          <a:xfrm flipV="1">
            <a:off x="6240794" y="3614215"/>
            <a:ext cx="766440" cy="839880"/>
          </a:xfrm>
          <a:custGeom>
            <a:avLst/>
            <a:gdLst/>
            <a:ahLst/>
            <a:cxnLst/>
            <a:rect l="l" t="t" r="r" b="b"/>
            <a:pathLst>
              <a:path w="21600" h="21600">
                <a:moveTo>
                  <a:pt x="0" y="0"/>
                </a:moveTo>
                <a:lnTo>
                  <a:pt x="21600" y="21600"/>
                </a:lnTo>
              </a:path>
            </a:pathLst>
          </a:custGeom>
          <a:noFill/>
          <a:ln w="50760">
            <a:tailEnd type="triangle" w="med" len="med"/>
          </a:ln>
        </p:spPr>
        <p:style>
          <a:lnRef idx="1">
            <a:schemeClr val="accent1"/>
          </a:lnRef>
          <a:fillRef idx="0">
            <a:schemeClr val="accent1"/>
          </a:fillRef>
          <a:effectRef idx="0">
            <a:schemeClr val="accent1"/>
          </a:effectRef>
          <a:fontRef idx="minor"/>
        </p:style>
      </p:sp>
      <p:sp>
        <p:nvSpPr>
          <p:cNvPr id="10" name="CustomShape 9">
            <a:extLst>
              <a:ext uri="{FF2B5EF4-FFF2-40B4-BE49-F238E27FC236}">
                <a16:creationId xmlns:a16="http://schemas.microsoft.com/office/drawing/2014/main" id="{192F4DE0-A2E9-CF94-2FF5-AD96EDE104AE}"/>
              </a:ext>
            </a:extLst>
          </p:cNvPr>
          <p:cNvSpPr/>
          <p:nvPr/>
        </p:nvSpPr>
        <p:spPr>
          <a:xfrm>
            <a:off x="3877754" y="4455535"/>
            <a:ext cx="1222920" cy="360"/>
          </a:xfrm>
          <a:custGeom>
            <a:avLst/>
            <a:gdLst/>
            <a:ahLst/>
            <a:cxnLst/>
            <a:rect l="l" t="t" r="r" b="b"/>
            <a:pathLst>
              <a:path w="21600" h="21600">
                <a:moveTo>
                  <a:pt x="0" y="0"/>
                </a:moveTo>
                <a:lnTo>
                  <a:pt x="21600" y="21600"/>
                </a:lnTo>
              </a:path>
            </a:pathLst>
          </a:custGeom>
          <a:noFill/>
          <a:ln w="50760">
            <a:tailEnd type="triangle" w="med" len="med"/>
          </a:ln>
        </p:spPr>
        <p:style>
          <a:lnRef idx="1">
            <a:schemeClr val="accent1"/>
          </a:lnRef>
          <a:fillRef idx="0">
            <a:schemeClr val="accent1"/>
          </a:fillRef>
          <a:effectRef idx="0">
            <a:schemeClr val="accent1"/>
          </a:effectRef>
          <a:fontRef idx="minor"/>
        </p:style>
      </p:sp>
      <p:sp>
        <p:nvSpPr>
          <p:cNvPr id="12" name="Slide Number Placeholder 11">
            <a:extLst>
              <a:ext uri="{FF2B5EF4-FFF2-40B4-BE49-F238E27FC236}">
                <a16:creationId xmlns:a16="http://schemas.microsoft.com/office/drawing/2014/main" id="{65DAD9E9-80ED-DC2D-2521-3108997F131F}"/>
              </a:ext>
            </a:extLst>
          </p:cNvPr>
          <p:cNvSpPr>
            <a:spLocks noGrp="1"/>
          </p:cNvSpPr>
          <p:nvPr>
            <p:ph type="sldNum" sz="quarter" idx="12"/>
          </p:nvPr>
        </p:nvSpPr>
        <p:spPr/>
        <p:txBody>
          <a:bodyPr/>
          <a:lstStyle/>
          <a:p>
            <a:fld id="{1FB46938-7C90-1E4B-B134-0691F01D1D1F}" type="slidenum">
              <a:rPr lang="en-US" smtClean="0"/>
              <a:t>54</a:t>
            </a:fld>
            <a:endParaRPr lang="en-US"/>
          </a:p>
        </p:txBody>
      </p:sp>
    </p:spTree>
    <p:extLst>
      <p:ext uri="{BB962C8B-B14F-4D97-AF65-F5344CB8AC3E}">
        <p14:creationId xmlns:p14="http://schemas.microsoft.com/office/powerpoint/2010/main" val="5726147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stomShape 7">
            <a:extLst>
              <a:ext uri="{FF2B5EF4-FFF2-40B4-BE49-F238E27FC236}">
                <a16:creationId xmlns:a16="http://schemas.microsoft.com/office/drawing/2014/main" id="{93BF6ECD-9A4E-CBD7-41B1-13D5464FB2AF}"/>
              </a:ext>
            </a:extLst>
          </p:cNvPr>
          <p:cNvSpPr/>
          <p:nvPr/>
        </p:nvSpPr>
        <p:spPr>
          <a:xfrm>
            <a:off x="6975914" y="2877295"/>
            <a:ext cx="1265760" cy="2515320"/>
          </a:xfrm>
          <a:prstGeom prst="roundRect">
            <a:avLst>
              <a:gd name="adj" fmla="val 16667"/>
            </a:avLst>
          </a:prstGeom>
          <a:solidFill>
            <a:schemeClr val="accent1">
              <a:alpha val="21000"/>
            </a:schemeClr>
          </a:solidFill>
          <a:ln/>
        </p:spPr>
        <p:style>
          <a:lnRef idx="2">
            <a:schemeClr val="accent1">
              <a:shade val="50000"/>
            </a:schemeClr>
          </a:lnRef>
          <a:fillRef idx="1">
            <a:schemeClr val="accent1"/>
          </a:fillRef>
          <a:effectRef idx="0">
            <a:schemeClr val="accent1"/>
          </a:effectRef>
          <a:fontRef idx="minor"/>
        </p:style>
        <p:txBody>
          <a:bodyPr/>
          <a:lstStyle/>
          <a:p>
            <a:endParaRPr lang="en-US" dirty="0"/>
          </a:p>
        </p:txBody>
      </p:sp>
      <p:sp>
        <p:nvSpPr>
          <p:cNvPr id="2" name="Title 1">
            <a:extLst>
              <a:ext uri="{FF2B5EF4-FFF2-40B4-BE49-F238E27FC236}">
                <a16:creationId xmlns:a16="http://schemas.microsoft.com/office/drawing/2014/main" id="{FB01F2C5-4B32-C992-F83A-2555AD489C61}"/>
              </a:ext>
            </a:extLst>
          </p:cNvPr>
          <p:cNvSpPr>
            <a:spLocks noGrp="1"/>
          </p:cNvSpPr>
          <p:nvPr>
            <p:ph type="title"/>
          </p:nvPr>
        </p:nvSpPr>
        <p:spPr/>
        <p:txBody>
          <a:bodyPr/>
          <a:lstStyle/>
          <a:p>
            <a:r>
              <a:rPr lang="en-US" dirty="0"/>
              <a:t>Application Load Balancer at Work</a:t>
            </a:r>
          </a:p>
        </p:txBody>
      </p:sp>
      <p:sp>
        <p:nvSpPr>
          <p:cNvPr id="3" name="Content Placeholder 2">
            <a:extLst>
              <a:ext uri="{FF2B5EF4-FFF2-40B4-BE49-F238E27FC236}">
                <a16:creationId xmlns:a16="http://schemas.microsoft.com/office/drawing/2014/main" id="{3DE0C9A6-737F-1101-F110-CDAAAA3A773A}"/>
              </a:ext>
            </a:extLst>
          </p:cNvPr>
          <p:cNvSpPr>
            <a:spLocks noGrp="1"/>
          </p:cNvSpPr>
          <p:nvPr>
            <p:ph idx="1"/>
          </p:nvPr>
        </p:nvSpPr>
        <p:spPr/>
        <p:txBody>
          <a:bodyPr/>
          <a:lstStyle/>
          <a:p>
            <a:r>
              <a:rPr lang="en-US" dirty="0"/>
              <a:t>An instance can be “drained” of connections and taken offline</a:t>
            </a:r>
          </a:p>
        </p:txBody>
      </p:sp>
      <p:sp>
        <p:nvSpPr>
          <p:cNvPr id="4" name="CustomShape 3">
            <a:extLst>
              <a:ext uri="{FF2B5EF4-FFF2-40B4-BE49-F238E27FC236}">
                <a16:creationId xmlns:a16="http://schemas.microsoft.com/office/drawing/2014/main" id="{D54F4589-1007-C839-1FAF-6D5AE9DE7C97}"/>
              </a:ext>
            </a:extLst>
          </p:cNvPr>
          <p:cNvSpPr/>
          <p:nvPr/>
        </p:nvSpPr>
        <p:spPr>
          <a:xfrm>
            <a:off x="5100674" y="4075735"/>
            <a:ext cx="1139760" cy="75960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dirty="0">
                <a:solidFill>
                  <a:srgbClr val="FFFFFF"/>
                </a:solidFill>
                <a:latin typeface="Calibri"/>
              </a:rPr>
              <a:t>LB </a:t>
            </a:r>
            <a:endParaRPr lang="en-AU" sz="2000" b="0" strike="noStrike" spc="-1" dirty="0">
              <a:latin typeface="Arial"/>
            </a:endParaRPr>
          </a:p>
        </p:txBody>
      </p:sp>
      <p:sp>
        <p:nvSpPr>
          <p:cNvPr id="5" name="CustomShape 4">
            <a:extLst>
              <a:ext uri="{FF2B5EF4-FFF2-40B4-BE49-F238E27FC236}">
                <a16:creationId xmlns:a16="http://schemas.microsoft.com/office/drawing/2014/main" id="{E4A00B7D-7451-6DE8-0D86-2BE2576D4EB5}"/>
              </a:ext>
            </a:extLst>
          </p:cNvPr>
          <p:cNvSpPr/>
          <p:nvPr/>
        </p:nvSpPr>
        <p:spPr>
          <a:xfrm>
            <a:off x="7007594" y="3235135"/>
            <a:ext cx="1139760" cy="75960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a:solidFill>
                  <a:srgbClr val="FFFFFF"/>
                </a:solidFill>
                <a:latin typeface="Calibri"/>
              </a:rPr>
              <a:t>EC2</a:t>
            </a:r>
            <a:endParaRPr lang="en-AU" sz="2000" b="0" strike="noStrike" spc="-1">
              <a:latin typeface="Arial"/>
            </a:endParaRPr>
          </a:p>
        </p:txBody>
      </p:sp>
      <p:sp>
        <p:nvSpPr>
          <p:cNvPr id="6" name="CustomShape 5">
            <a:extLst>
              <a:ext uri="{FF2B5EF4-FFF2-40B4-BE49-F238E27FC236}">
                <a16:creationId xmlns:a16="http://schemas.microsoft.com/office/drawing/2014/main" id="{B24C827A-D2ED-BC81-D718-CBC633C7E115}"/>
              </a:ext>
            </a:extLst>
          </p:cNvPr>
          <p:cNvSpPr/>
          <p:nvPr/>
        </p:nvSpPr>
        <p:spPr>
          <a:xfrm>
            <a:off x="7030634" y="4306495"/>
            <a:ext cx="1139760" cy="759600"/>
          </a:xfrm>
          <a:prstGeom prst="roundRect">
            <a:avLst>
              <a:gd name="adj" fmla="val 16667"/>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dirty="0">
                <a:solidFill>
                  <a:srgbClr val="FFFFFF"/>
                </a:solidFill>
                <a:latin typeface="Calibri"/>
              </a:rPr>
              <a:t>EC2</a:t>
            </a:r>
            <a:endParaRPr lang="en-AU" sz="2000" b="0" strike="noStrike" spc="-1" dirty="0">
              <a:latin typeface="Arial"/>
            </a:endParaRPr>
          </a:p>
        </p:txBody>
      </p:sp>
      <p:sp>
        <p:nvSpPr>
          <p:cNvPr id="7" name="CustomShape 6">
            <a:extLst>
              <a:ext uri="{FF2B5EF4-FFF2-40B4-BE49-F238E27FC236}">
                <a16:creationId xmlns:a16="http://schemas.microsoft.com/office/drawing/2014/main" id="{1C463D5F-BC77-F3C8-66CE-6C47F75C0968}"/>
              </a:ext>
            </a:extLst>
          </p:cNvPr>
          <p:cNvSpPr/>
          <p:nvPr/>
        </p:nvSpPr>
        <p:spPr>
          <a:xfrm flipV="1">
            <a:off x="6240794" y="3614215"/>
            <a:ext cx="766440" cy="839880"/>
          </a:xfrm>
          <a:custGeom>
            <a:avLst/>
            <a:gdLst/>
            <a:ahLst/>
            <a:cxnLst/>
            <a:rect l="l" t="t" r="r" b="b"/>
            <a:pathLst>
              <a:path w="21600" h="21600">
                <a:moveTo>
                  <a:pt x="0" y="0"/>
                </a:moveTo>
                <a:lnTo>
                  <a:pt x="21600" y="21600"/>
                </a:lnTo>
              </a:path>
            </a:pathLst>
          </a:custGeom>
          <a:noFill/>
          <a:ln w="50760">
            <a:tailEnd type="triangle" w="med" len="med"/>
          </a:ln>
        </p:spPr>
        <p:style>
          <a:lnRef idx="1">
            <a:schemeClr val="accent1"/>
          </a:lnRef>
          <a:fillRef idx="0">
            <a:schemeClr val="accent1"/>
          </a:fillRef>
          <a:effectRef idx="0">
            <a:schemeClr val="accent1"/>
          </a:effectRef>
          <a:fontRef idx="minor"/>
        </p:style>
      </p:sp>
      <p:sp>
        <p:nvSpPr>
          <p:cNvPr id="10" name="CustomShape 9">
            <a:extLst>
              <a:ext uri="{FF2B5EF4-FFF2-40B4-BE49-F238E27FC236}">
                <a16:creationId xmlns:a16="http://schemas.microsoft.com/office/drawing/2014/main" id="{192F4DE0-A2E9-CF94-2FF5-AD96EDE104AE}"/>
              </a:ext>
            </a:extLst>
          </p:cNvPr>
          <p:cNvSpPr/>
          <p:nvPr/>
        </p:nvSpPr>
        <p:spPr>
          <a:xfrm>
            <a:off x="3877754" y="4455535"/>
            <a:ext cx="1222920" cy="360"/>
          </a:xfrm>
          <a:custGeom>
            <a:avLst/>
            <a:gdLst/>
            <a:ahLst/>
            <a:cxnLst/>
            <a:rect l="l" t="t" r="r" b="b"/>
            <a:pathLst>
              <a:path w="21600" h="21600">
                <a:moveTo>
                  <a:pt x="0" y="0"/>
                </a:moveTo>
                <a:lnTo>
                  <a:pt x="21600" y="21600"/>
                </a:lnTo>
              </a:path>
            </a:pathLst>
          </a:custGeom>
          <a:noFill/>
          <a:ln w="50760">
            <a:tailEnd type="triangle" w="med" len="med"/>
          </a:ln>
        </p:spPr>
        <p:style>
          <a:lnRef idx="1">
            <a:schemeClr val="accent1"/>
          </a:lnRef>
          <a:fillRef idx="0">
            <a:schemeClr val="accent1"/>
          </a:fillRef>
          <a:effectRef idx="0">
            <a:schemeClr val="accent1"/>
          </a:effectRef>
          <a:fontRef idx="minor"/>
        </p:style>
      </p:sp>
      <p:sp>
        <p:nvSpPr>
          <p:cNvPr id="15" name="Slide Number Placeholder 14">
            <a:extLst>
              <a:ext uri="{FF2B5EF4-FFF2-40B4-BE49-F238E27FC236}">
                <a16:creationId xmlns:a16="http://schemas.microsoft.com/office/drawing/2014/main" id="{4232B242-1B57-850F-D220-0F5EF2283D2C}"/>
              </a:ext>
            </a:extLst>
          </p:cNvPr>
          <p:cNvSpPr>
            <a:spLocks noGrp="1"/>
          </p:cNvSpPr>
          <p:nvPr>
            <p:ph type="sldNum" sz="quarter" idx="12"/>
          </p:nvPr>
        </p:nvSpPr>
        <p:spPr/>
        <p:txBody>
          <a:bodyPr/>
          <a:lstStyle/>
          <a:p>
            <a:fld id="{1FB46938-7C90-1E4B-B134-0691F01D1D1F}" type="slidenum">
              <a:rPr lang="en-US" smtClean="0"/>
              <a:t>55</a:t>
            </a:fld>
            <a:endParaRPr lang="en-US"/>
          </a:p>
        </p:txBody>
      </p:sp>
    </p:spTree>
    <p:extLst>
      <p:ext uri="{BB962C8B-B14F-4D97-AF65-F5344CB8AC3E}">
        <p14:creationId xmlns:p14="http://schemas.microsoft.com/office/powerpoint/2010/main" val="15150658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stomShape 7">
            <a:extLst>
              <a:ext uri="{FF2B5EF4-FFF2-40B4-BE49-F238E27FC236}">
                <a16:creationId xmlns:a16="http://schemas.microsoft.com/office/drawing/2014/main" id="{93BF6ECD-9A4E-CBD7-41B1-13D5464FB2AF}"/>
              </a:ext>
            </a:extLst>
          </p:cNvPr>
          <p:cNvSpPr/>
          <p:nvPr/>
        </p:nvSpPr>
        <p:spPr>
          <a:xfrm>
            <a:off x="6975914" y="2877295"/>
            <a:ext cx="1265760" cy="2515320"/>
          </a:xfrm>
          <a:prstGeom prst="roundRect">
            <a:avLst>
              <a:gd name="adj" fmla="val 16667"/>
            </a:avLst>
          </a:prstGeom>
          <a:solidFill>
            <a:schemeClr val="accent1">
              <a:alpha val="21000"/>
            </a:schemeClr>
          </a:solidFill>
          <a:ln/>
        </p:spPr>
        <p:style>
          <a:lnRef idx="2">
            <a:schemeClr val="accent1">
              <a:shade val="50000"/>
            </a:schemeClr>
          </a:lnRef>
          <a:fillRef idx="1">
            <a:schemeClr val="accent1"/>
          </a:fillRef>
          <a:effectRef idx="0">
            <a:schemeClr val="accent1"/>
          </a:effectRef>
          <a:fontRef idx="minor"/>
        </p:style>
        <p:txBody>
          <a:bodyPr/>
          <a:lstStyle/>
          <a:p>
            <a:endParaRPr lang="en-US" dirty="0"/>
          </a:p>
        </p:txBody>
      </p:sp>
      <p:sp>
        <p:nvSpPr>
          <p:cNvPr id="2" name="Title 1">
            <a:extLst>
              <a:ext uri="{FF2B5EF4-FFF2-40B4-BE49-F238E27FC236}">
                <a16:creationId xmlns:a16="http://schemas.microsoft.com/office/drawing/2014/main" id="{FB01F2C5-4B32-C992-F83A-2555AD489C61}"/>
              </a:ext>
            </a:extLst>
          </p:cNvPr>
          <p:cNvSpPr>
            <a:spLocks noGrp="1"/>
          </p:cNvSpPr>
          <p:nvPr>
            <p:ph type="title"/>
          </p:nvPr>
        </p:nvSpPr>
        <p:spPr/>
        <p:txBody>
          <a:bodyPr/>
          <a:lstStyle/>
          <a:p>
            <a:r>
              <a:rPr lang="en-US" dirty="0"/>
              <a:t>Application Load Balancer at Work</a:t>
            </a:r>
          </a:p>
        </p:txBody>
      </p:sp>
      <p:sp>
        <p:nvSpPr>
          <p:cNvPr id="3" name="Content Placeholder 2">
            <a:extLst>
              <a:ext uri="{FF2B5EF4-FFF2-40B4-BE49-F238E27FC236}">
                <a16:creationId xmlns:a16="http://schemas.microsoft.com/office/drawing/2014/main" id="{3DE0C9A6-737F-1101-F110-CDAAAA3A773A}"/>
              </a:ext>
            </a:extLst>
          </p:cNvPr>
          <p:cNvSpPr>
            <a:spLocks noGrp="1"/>
          </p:cNvSpPr>
          <p:nvPr>
            <p:ph idx="1"/>
          </p:nvPr>
        </p:nvSpPr>
        <p:spPr/>
        <p:txBody>
          <a:bodyPr/>
          <a:lstStyle/>
          <a:p>
            <a:r>
              <a:rPr lang="en-US" sz="2800" b="0" strike="noStrike" spc="-1" dirty="0">
                <a:solidFill>
                  <a:srgbClr val="000000"/>
                </a:solidFill>
                <a:latin typeface="Calibri"/>
              </a:rPr>
              <a:t>An instance can be “drained” of connections and taken offline</a:t>
            </a:r>
          </a:p>
        </p:txBody>
      </p:sp>
      <p:sp>
        <p:nvSpPr>
          <p:cNvPr id="4" name="CustomShape 3">
            <a:extLst>
              <a:ext uri="{FF2B5EF4-FFF2-40B4-BE49-F238E27FC236}">
                <a16:creationId xmlns:a16="http://schemas.microsoft.com/office/drawing/2014/main" id="{D54F4589-1007-C839-1FAF-6D5AE9DE7C97}"/>
              </a:ext>
            </a:extLst>
          </p:cNvPr>
          <p:cNvSpPr/>
          <p:nvPr/>
        </p:nvSpPr>
        <p:spPr>
          <a:xfrm>
            <a:off x="5100674" y="4075735"/>
            <a:ext cx="1139760" cy="75960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dirty="0">
                <a:solidFill>
                  <a:srgbClr val="FFFFFF"/>
                </a:solidFill>
                <a:latin typeface="Calibri"/>
              </a:rPr>
              <a:t>LB </a:t>
            </a:r>
            <a:endParaRPr lang="en-AU" sz="2000" b="0" strike="noStrike" spc="-1" dirty="0">
              <a:latin typeface="Arial"/>
            </a:endParaRPr>
          </a:p>
        </p:txBody>
      </p:sp>
      <p:sp>
        <p:nvSpPr>
          <p:cNvPr id="5" name="CustomShape 4">
            <a:extLst>
              <a:ext uri="{FF2B5EF4-FFF2-40B4-BE49-F238E27FC236}">
                <a16:creationId xmlns:a16="http://schemas.microsoft.com/office/drawing/2014/main" id="{E4A00B7D-7451-6DE8-0D86-2BE2576D4EB5}"/>
              </a:ext>
            </a:extLst>
          </p:cNvPr>
          <p:cNvSpPr/>
          <p:nvPr/>
        </p:nvSpPr>
        <p:spPr>
          <a:xfrm>
            <a:off x="7007594" y="3235135"/>
            <a:ext cx="1139760" cy="75960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a:solidFill>
                  <a:srgbClr val="FFFFFF"/>
                </a:solidFill>
                <a:latin typeface="Calibri"/>
              </a:rPr>
              <a:t>EC2</a:t>
            </a:r>
            <a:endParaRPr lang="en-AU" sz="2000" b="0" strike="noStrike" spc="-1">
              <a:latin typeface="Arial"/>
            </a:endParaRPr>
          </a:p>
        </p:txBody>
      </p:sp>
      <p:sp>
        <p:nvSpPr>
          <p:cNvPr id="6" name="CustomShape 5">
            <a:extLst>
              <a:ext uri="{FF2B5EF4-FFF2-40B4-BE49-F238E27FC236}">
                <a16:creationId xmlns:a16="http://schemas.microsoft.com/office/drawing/2014/main" id="{B24C827A-D2ED-BC81-D718-CBC633C7E115}"/>
              </a:ext>
            </a:extLst>
          </p:cNvPr>
          <p:cNvSpPr/>
          <p:nvPr/>
        </p:nvSpPr>
        <p:spPr>
          <a:xfrm>
            <a:off x="7030634" y="4306495"/>
            <a:ext cx="1139760" cy="759600"/>
          </a:xfrm>
          <a:prstGeom prst="roundRect">
            <a:avLst>
              <a:gd name="adj" fmla="val 16667"/>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dirty="0">
                <a:solidFill>
                  <a:srgbClr val="FFFFFF"/>
                </a:solidFill>
                <a:latin typeface="Calibri"/>
              </a:rPr>
              <a:t>EC2</a:t>
            </a:r>
            <a:endParaRPr lang="en-AU" sz="2000" b="0" strike="noStrike" spc="-1" dirty="0">
              <a:latin typeface="Arial"/>
            </a:endParaRPr>
          </a:p>
        </p:txBody>
      </p:sp>
      <p:sp>
        <p:nvSpPr>
          <p:cNvPr id="7" name="CustomShape 6">
            <a:extLst>
              <a:ext uri="{FF2B5EF4-FFF2-40B4-BE49-F238E27FC236}">
                <a16:creationId xmlns:a16="http://schemas.microsoft.com/office/drawing/2014/main" id="{1C463D5F-BC77-F3C8-66CE-6C47F75C0968}"/>
              </a:ext>
            </a:extLst>
          </p:cNvPr>
          <p:cNvSpPr/>
          <p:nvPr/>
        </p:nvSpPr>
        <p:spPr>
          <a:xfrm flipV="1">
            <a:off x="6240794" y="3614215"/>
            <a:ext cx="766440" cy="839880"/>
          </a:xfrm>
          <a:custGeom>
            <a:avLst/>
            <a:gdLst/>
            <a:ahLst/>
            <a:cxnLst/>
            <a:rect l="l" t="t" r="r" b="b"/>
            <a:pathLst>
              <a:path w="21600" h="21600">
                <a:moveTo>
                  <a:pt x="0" y="0"/>
                </a:moveTo>
                <a:lnTo>
                  <a:pt x="21600" y="21600"/>
                </a:lnTo>
              </a:path>
            </a:pathLst>
          </a:custGeom>
          <a:noFill/>
          <a:ln w="50760">
            <a:tailEnd type="triangle" w="med" len="med"/>
          </a:ln>
        </p:spPr>
        <p:style>
          <a:lnRef idx="1">
            <a:schemeClr val="accent1"/>
          </a:lnRef>
          <a:fillRef idx="0">
            <a:schemeClr val="accent1"/>
          </a:fillRef>
          <a:effectRef idx="0">
            <a:schemeClr val="accent1"/>
          </a:effectRef>
          <a:fontRef idx="minor"/>
        </p:style>
      </p:sp>
      <p:sp>
        <p:nvSpPr>
          <p:cNvPr id="9" name="CustomShape 8">
            <a:extLst>
              <a:ext uri="{FF2B5EF4-FFF2-40B4-BE49-F238E27FC236}">
                <a16:creationId xmlns:a16="http://schemas.microsoft.com/office/drawing/2014/main" id="{EC4D8C66-73BE-C0EA-1698-B26B3C4CB21F}"/>
              </a:ext>
            </a:extLst>
          </p:cNvPr>
          <p:cNvSpPr/>
          <p:nvPr/>
        </p:nvSpPr>
        <p:spPr>
          <a:xfrm>
            <a:off x="6240794" y="4455535"/>
            <a:ext cx="789480" cy="277200"/>
          </a:xfrm>
          <a:custGeom>
            <a:avLst/>
            <a:gdLst/>
            <a:ahLst/>
            <a:cxnLst/>
            <a:rect l="l" t="t" r="r" b="b"/>
            <a:pathLst>
              <a:path w="21600" h="21600">
                <a:moveTo>
                  <a:pt x="0" y="0"/>
                </a:moveTo>
                <a:lnTo>
                  <a:pt x="21600" y="21600"/>
                </a:lnTo>
              </a:path>
            </a:pathLst>
          </a:custGeom>
          <a:noFill/>
          <a:ln w="50760">
            <a:solidFill>
              <a:schemeClr val="accent1"/>
            </a:solidFill>
            <a:tailEnd type="triangle" w="med" len="med"/>
          </a:ln>
        </p:spPr>
        <p:style>
          <a:lnRef idx="1">
            <a:schemeClr val="accent1"/>
          </a:lnRef>
          <a:fillRef idx="0">
            <a:schemeClr val="accent1"/>
          </a:fillRef>
          <a:effectRef idx="0">
            <a:schemeClr val="accent1"/>
          </a:effectRef>
          <a:fontRef idx="minor"/>
        </p:style>
      </p:sp>
      <p:sp>
        <p:nvSpPr>
          <p:cNvPr id="10" name="CustomShape 9">
            <a:extLst>
              <a:ext uri="{FF2B5EF4-FFF2-40B4-BE49-F238E27FC236}">
                <a16:creationId xmlns:a16="http://schemas.microsoft.com/office/drawing/2014/main" id="{192F4DE0-A2E9-CF94-2FF5-AD96EDE104AE}"/>
              </a:ext>
            </a:extLst>
          </p:cNvPr>
          <p:cNvSpPr/>
          <p:nvPr/>
        </p:nvSpPr>
        <p:spPr>
          <a:xfrm>
            <a:off x="3877754" y="4455535"/>
            <a:ext cx="1222920" cy="360"/>
          </a:xfrm>
          <a:custGeom>
            <a:avLst/>
            <a:gdLst/>
            <a:ahLst/>
            <a:cxnLst/>
            <a:rect l="l" t="t" r="r" b="b"/>
            <a:pathLst>
              <a:path w="21600" h="21600">
                <a:moveTo>
                  <a:pt x="0" y="0"/>
                </a:moveTo>
                <a:lnTo>
                  <a:pt x="21600" y="21600"/>
                </a:lnTo>
              </a:path>
            </a:pathLst>
          </a:custGeom>
          <a:noFill/>
          <a:ln w="50760">
            <a:tailEnd type="triangle" w="med" len="med"/>
          </a:ln>
        </p:spPr>
        <p:style>
          <a:lnRef idx="1">
            <a:schemeClr val="accent1"/>
          </a:lnRef>
          <a:fillRef idx="0">
            <a:schemeClr val="accent1"/>
          </a:fillRef>
          <a:effectRef idx="0">
            <a:schemeClr val="accent1"/>
          </a:effectRef>
          <a:fontRef idx="minor"/>
        </p:style>
      </p:sp>
      <p:sp>
        <p:nvSpPr>
          <p:cNvPr id="13" name="Slide Number Placeholder 12">
            <a:extLst>
              <a:ext uri="{FF2B5EF4-FFF2-40B4-BE49-F238E27FC236}">
                <a16:creationId xmlns:a16="http://schemas.microsoft.com/office/drawing/2014/main" id="{DDC37A2F-47DD-CB43-72D8-C65838A7CF68}"/>
              </a:ext>
            </a:extLst>
          </p:cNvPr>
          <p:cNvSpPr>
            <a:spLocks noGrp="1"/>
          </p:cNvSpPr>
          <p:nvPr>
            <p:ph type="sldNum" sz="quarter" idx="12"/>
          </p:nvPr>
        </p:nvSpPr>
        <p:spPr/>
        <p:txBody>
          <a:bodyPr/>
          <a:lstStyle/>
          <a:p>
            <a:fld id="{1FB46938-7C90-1E4B-B134-0691F01D1D1F}" type="slidenum">
              <a:rPr lang="en-US" smtClean="0"/>
              <a:t>56</a:t>
            </a:fld>
            <a:endParaRPr lang="en-US"/>
          </a:p>
        </p:txBody>
      </p:sp>
    </p:spTree>
    <p:extLst>
      <p:ext uri="{BB962C8B-B14F-4D97-AF65-F5344CB8AC3E}">
        <p14:creationId xmlns:p14="http://schemas.microsoft.com/office/powerpoint/2010/main" val="2883468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CustomShape 1"/>
          <p:cNvSpPr/>
          <p:nvPr/>
        </p:nvSpPr>
        <p:spPr>
          <a:xfrm>
            <a:off x="0" y="0"/>
            <a:ext cx="608184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14" name="CustomShape 2"/>
          <p:cNvSpPr/>
          <p:nvPr/>
        </p:nvSpPr>
        <p:spPr>
          <a:xfrm>
            <a:off x="0" y="0"/>
            <a:ext cx="12191760" cy="6857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315" name="Picture 13"/>
          <p:cNvPicPr/>
          <p:nvPr/>
        </p:nvPicPr>
        <p:blipFill>
          <a:blip r:embed="rId3"/>
          <a:stretch/>
        </p:blipFill>
        <p:spPr>
          <a:xfrm>
            <a:off x="0" y="0"/>
            <a:ext cx="12191760" cy="6857640"/>
          </a:xfrm>
          <a:prstGeom prst="rect">
            <a:avLst/>
          </a:prstGeom>
          <a:ln>
            <a:noFill/>
          </a:ln>
        </p:spPr>
      </p:pic>
      <p:sp>
        <p:nvSpPr>
          <p:cNvPr id="316" name="TextShape 3"/>
          <p:cNvSpPr txBox="1"/>
          <p:nvPr/>
        </p:nvSpPr>
        <p:spPr>
          <a:xfrm>
            <a:off x="640080" y="2053800"/>
            <a:ext cx="3668760" cy="2759760"/>
          </a:xfrm>
          <a:prstGeom prst="rect">
            <a:avLst/>
          </a:prstGeom>
          <a:noFill/>
          <a:ln>
            <a:noFill/>
          </a:ln>
        </p:spPr>
        <p:txBody>
          <a:bodyPr anchor="ctr">
            <a:normAutofit/>
          </a:bodyPr>
          <a:lstStyle/>
          <a:p>
            <a:pPr>
              <a:lnSpc>
                <a:spcPct val="90000"/>
              </a:lnSpc>
            </a:pPr>
            <a:r>
              <a:rPr lang="en-US" sz="4400" b="0" strike="noStrike" spc="-1" dirty="0">
                <a:solidFill>
                  <a:srgbClr val="FFFFFF"/>
                </a:solidFill>
                <a:latin typeface="Calibri Light"/>
              </a:rPr>
              <a:t>Setting up an Application Load Balancer</a:t>
            </a:r>
            <a:endParaRPr lang="en-US" sz="4400" b="0" strike="noStrike" spc="-1" dirty="0">
              <a:solidFill>
                <a:srgbClr val="000000"/>
              </a:solidFill>
              <a:latin typeface="Tahoma"/>
            </a:endParaRPr>
          </a:p>
        </p:txBody>
      </p:sp>
      <p:pic>
        <p:nvPicPr>
          <p:cNvPr id="317" name="Content Placeholder 6"/>
          <p:cNvPicPr/>
          <p:nvPr/>
        </p:nvPicPr>
        <p:blipFill>
          <a:blip r:embed="rId4"/>
          <a:stretch/>
        </p:blipFill>
        <p:spPr>
          <a:xfrm>
            <a:off x="5441040" y="425880"/>
            <a:ext cx="6527520" cy="5911920"/>
          </a:xfrm>
          <a:prstGeom prst="rect">
            <a:avLst/>
          </a:prstGeom>
          <a:ln>
            <a:noFill/>
          </a:ln>
        </p:spPr>
      </p:pic>
      <p:sp>
        <p:nvSpPr>
          <p:cNvPr id="318" name="TextShape 4"/>
          <p:cNvSpPr txBox="1"/>
          <p:nvPr/>
        </p:nvSpPr>
        <p:spPr>
          <a:xfrm>
            <a:off x="5536440" y="6223680"/>
            <a:ext cx="5289120" cy="313560"/>
          </a:xfrm>
          <a:prstGeom prst="rect">
            <a:avLst/>
          </a:prstGeom>
          <a:noFill/>
          <a:ln>
            <a:noFill/>
          </a:ln>
        </p:spPr>
        <p:txBody>
          <a:bodyPr anchor="ctr">
            <a:normAutofit fontScale="70000" lnSpcReduction="20000"/>
          </a:bodyPr>
          <a:lstStyle/>
          <a:p>
            <a:endParaRPr lang="en-AU" sz="2400" b="0" strike="noStrike" spc="-1">
              <a:latin typeface="Times New Roman"/>
            </a:endParaRPr>
          </a:p>
        </p:txBody>
      </p:sp>
      <p:sp>
        <p:nvSpPr>
          <p:cNvPr id="319" name="TextShape 5"/>
          <p:cNvSpPr txBox="1"/>
          <p:nvPr/>
        </p:nvSpPr>
        <p:spPr>
          <a:xfrm>
            <a:off x="10825920" y="6223680"/>
            <a:ext cx="570240" cy="313560"/>
          </a:xfrm>
          <a:prstGeom prst="rect">
            <a:avLst/>
          </a:prstGeom>
          <a:noFill/>
          <a:ln>
            <a:noFill/>
          </a:ln>
        </p:spPr>
        <p:txBody>
          <a:bodyPr anchor="ctr">
            <a:normAutofit/>
          </a:bodyPr>
          <a:lstStyle/>
          <a:p>
            <a:pPr algn="r">
              <a:lnSpc>
                <a:spcPct val="100000"/>
              </a:lnSpc>
              <a:spcBef>
                <a:spcPts val="201"/>
              </a:spcBef>
            </a:pPr>
            <a:fld id="{708E85EB-659B-4D18-AA4F-946FCEBD6473}" type="slidenum">
              <a:rPr lang="en-GB" sz="1000" b="0" strike="noStrike" spc="-1">
                <a:solidFill>
                  <a:srgbClr val="898989"/>
                </a:solidFill>
                <a:latin typeface="Tahoma"/>
              </a:rPr>
              <a:t>57</a:t>
            </a:fld>
            <a:endParaRPr lang="en-AU" sz="1000" b="0" strike="noStrike" spc="-1">
              <a:latin typeface="Times New Roman"/>
            </a:endParaRPr>
          </a:p>
        </p:txBody>
      </p:sp>
      <p:sp>
        <p:nvSpPr>
          <p:cNvPr id="2" name="Slide Number Placeholder 1">
            <a:extLst>
              <a:ext uri="{FF2B5EF4-FFF2-40B4-BE49-F238E27FC236}">
                <a16:creationId xmlns:a16="http://schemas.microsoft.com/office/drawing/2014/main" id="{DBA8B72E-CCCC-3BD3-AB60-A46A09C65013}"/>
              </a:ext>
            </a:extLst>
          </p:cNvPr>
          <p:cNvSpPr>
            <a:spLocks noGrp="1"/>
          </p:cNvSpPr>
          <p:nvPr>
            <p:ph type="sldNum" sz="quarter" idx="12"/>
          </p:nvPr>
        </p:nvSpPr>
        <p:spPr/>
        <p:txBody>
          <a:bodyPr/>
          <a:lstStyle/>
          <a:p>
            <a:fld id="{1FB46938-7C90-1E4B-B134-0691F01D1D1F}" type="slidenum">
              <a:rPr lang="en-US" smtClean="0"/>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11C62-4B8C-528B-2664-5715414BE9D2}"/>
              </a:ext>
            </a:extLst>
          </p:cNvPr>
          <p:cNvSpPr>
            <a:spLocks noGrp="1"/>
          </p:cNvSpPr>
          <p:nvPr>
            <p:ph type="title"/>
          </p:nvPr>
        </p:nvSpPr>
        <p:spPr/>
        <p:txBody>
          <a:bodyPr/>
          <a:lstStyle/>
          <a:p>
            <a:r>
              <a:rPr lang="en-US" dirty="0"/>
              <a:t>Configure Security Group</a:t>
            </a:r>
          </a:p>
        </p:txBody>
      </p:sp>
      <p:pic>
        <p:nvPicPr>
          <p:cNvPr id="3" name="Content Placeholder 6">
            <a:extLst>
              <a:ext uri="{FF2B5EF4-FFF2-40B4-BE49-F238E27FC236}">
                <a16:creationId xmlns:a16="http://schemas.microsoft.com/office/drawing/2014/main" id="{CF89B20A-DF97-D324-51A2-E09610AF0727}"/>
              </a:ext>
            </a:extLst>
          </p:cNvPr>
          <p:cNvPicPr/>
          <p:nvPr/>
        </p:nvPicPr>
        <p:blipFill>
          <a:blip r:embed="rId3"/>
          <a:stretch/>
        </p:blipFill>
        <p:spPr>
          <a:xfrm>
            <a:off x="385320" y="1810028"/>
            <a:ext cx="11421360" cy="3997440"/>
          </a:xfrm>
          <a:prstGeom prst="rect">
            <a:avLst/>
          </a:prstGeom>
          <a:ln>
            <a:noFill/>
          </a:ln>
        </p:spPr>
      </p:pic>
      <p:sp>
        <p:nvSpPr>
          <p:cNvPr id="5" name="Slide Number Placeholder 4">
            <a:extLst>
              <a:ext uri="{FF2B5EF4-FFF2-40B4-BE49-F238E27FC236}">
                <a16:creationId xmlns:a16="http://schemas.microsoft.com/office/drawing/2014/main" id="{6BE7BAF3-046E-7F7C-BC4A-2861DB1EE338}"/>
              </a:ext>
            </a:extLst>
          </p:cNvPr>
          <p:cNvSpPr>
            <a:spLocks noGrp="1"/>
          </p:cNvSpPr>
          <p:nvPr>
            <p:ph type="sldNum" sz="quarter" idx="12"/>
          </p:nvPr>
        </p:nvSpPr>
        <p:spPr/>
        <p:txBody>
          <a:bodyPr/>
          <a:lstStyle/>
          <a:p>
            <a:fld id="{1FB46938-7C90-1E4B-B134-0691F01D1D1F}" type="slidenum">
              <a:rPr lang="en-US" smtClean="0"/>
              <a:t>58</a:t>
            </a:fld>
            <a:endParaRPr lang="en-US"/>
          </a:p>
        </p:txBody>
      </p:sp>
    </p:spTree>
    <p:extLst>
      <p:ext uri="{BB962C8B-B14F-4D97-AF65-F5344CB8AC3E}">
        <p14:creationId xmlns:p14="http://schemas.microsoft.com/office/powerpoint/2010/main" val="26528048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597CC-97D1-C2E3-F54B-CE36EB498435}"/>
              </a:ext>
            </a:extLst>
          </p:cNvPr>
          <p:cNvSpPr>
            <a:spLocks noGrp="1"/>
          </p:cNvSpPr>
          <p:nvPr>
            <p:ph type="title"/>
          </p:nvPr>
        </p:nvSpPr>
        <p:spPr/>
        <p:txBody>
          <a:bodyPr/>
          <a:lstStyle/>
          <a:p>
            <a:r>
              <a:rPr lang="en-US" dirty="0"/>
              <a:t>Target Group</a:t>
            </a:r>
          </a:p>
        </p:txBody>
      </p:sp>
      <p:sp>
        <p:nvSpPr>
          <p:cNvPr id="3" name="Slide Number Placeholder 2">
            <a:extLst>
              <a:ext uri="{FF2B5EF4-FFF2-40B4-BE49-F238E27FC236}">
                <a16:creationId xmlns:a16="http://schemas.microsoft.com/office/drawing/2014/main" id="{2E1CE90E-588C-6C40-ADE6-0FD70FBD00DB}"/>
              </a:ext>
            </a:extLst>
          </p:cNvPr>
          <p:cNvSpPr>
            <a:spLocks noGrp="1"/>
          </p:cNvSpPr>
          <p:nvPr>
            <p:ph type="sldNum" sz="quarter" idx="12"/>
          </p:nvPr>
        </p:nvSpPr>
        <p:spPr/>
        <p:txBody>
          <a:bodyPr/>
          <a:lstStyle/>
          <a:p>
            <a:fld id="{1FB46938-7C90-1E4B-B134-0691F01D1D1F}" type="slidenum">
              <a:rPr lang="en-US" smtClean="0"/>
              <a:t>59</a:t>
            </a:fld>
            <a:endParaRPr lang="en-US"/>
          </a:p>
        </p:txBody>
      </p:sp>
      <p:pic>
        <p:nvPicPr>
          <p:cNvPr id="4" name="Content Placeholder 6">
            <a:extLst>
              <a:ext uri="{FF2B5EF4-FFF2-40B4-BE49-F238E27FC236}">
                <a16:creationId xmlns:a16="http://schemas.microsoft.com/office/drawing/2014/main" id="{B60D8A79-CB02-56B4-AE30-09574FD0892B}"/>
              </a:ext>
            </a:extLst>
          </p:cNvPr>
          <p:cNvPicPr/>
          <p:nvPr/>
        </p:nvPicPr>
        <p:blipFill>
          <a:blip r:embed="rId3"/>
          <a:stretch/>
        </p:blipFill>
        <p:spPr>
          <a:xfrm>
            <a:off x="2819460" y="1343350"/>
            <a:ext cx="6553080" cy="5013000"/>
          </a:xfrm>
          <a:prstGeom prst="rect">
            <a:avLst/>
          </a:prstGeom>
          <a:ln>
            <a:noFill/>
          </a:ln>
        </p:spPr>
      </p:pic>
    </p:spTree>
    <p:extLst>
      <p:ext uri="{BB962C8B-B14F-4D97-AF65-F5344CB8AC3E}">
        <p14:creationId xmlns:p14="http://schemas.microsoft.com/office/powerpoint/2010/main" val="1710329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8225B-7F1F-D964-232C-748DD38E3C5F}"/>
              </a:ext>
            </a:extLst>
          </p:cNvPr>
          <p:cNvSpPr>
            <a:spLocks noGrp="1"/>
          </p:cNvSpPr>
          <p:nvPr>
            <p:ph type="title"/>
          </p:nvPr>
        </p:nvSpPr>
        <p:spPr/>
        <p:txBody>
          <a:bodyPr/>
          <a:lstStyle/>
          <a:p>
            <a:r>
              <a:rPr lang="en-US" dirty="0"/>
              <a:t>TCP/IP Addressing</a:t>
            </a:r>
          </a:p>
        </p:txBody>
      </p:sp>
      <p:sp>
        <p:nvSpPr>
          <p:cNvPr id="3" name="Content Placeholder 2">
            <a:extLst>
              <a:ext uri="{FF2B5EF4-FFF2-40B4-BE49-F238E27FC236}">
                <a16:creationId xmlns:a16="http://schemas.microsoft.com/office/drawing/2014/main" id="{61416654-F2E6-9746-4038-D6D88F0AED78}"/>
              </a:ext>
            </a:extLst>
          </p:cNvPr>
          <p:cNvSpPr>
            <a:spLocks noGrp="1"/>
          </p:cNvSpPr>
          <p:nvPr>
            <p:ph idx="1"/>
          </p:nvPr>
        </p:nvSpPr>
        <p:spPr/>
        <p:txBody>
          <a:bodyPr>
            <a:normAutofit/>
          </a:bodyPr>
          <a:lstStyle/>
          <a:p>
            <a:pPr marL="228600" indent="-228240">
              <a:lnSpc>
                <a:spcPct val="90000"/>
              </a:lnSpc>
              <a:spcBef>
                <a:spcPts val="1001"/>
              </a:spcBef>
              <a:buClr>
                <a:srgbClr val="000000"/>
              </a:buClr>
              <a:buFont typeface="Arial"/>
              <a:buChar char="•"/>
            </a:pPr>
            <a:r>
              <a:rPr lang="en-AU" b="0" strike="noStrike" spc="-1" dirty="0">
                <a:solidFill>
                  <a:srgbClr val="000000"/>
                </a:solidFill>
                <a:latin typeface="Calibri"/>
              </a:rPr>
              <a:t>IPv4 (where IP is used it implies IPv4) address is made up of 32 bits</a:t>
            </a:r>
          </a:p>
          <a:p>
            <a:pPr lvl="1" indent="-228240">
              <a:spcBef>
                <a:spcPts val="1001"/>
              </a:spcBef>
              <a:buClr>
                <a:srgbClr val="000000"/>
              </a:buClr>
              <a:buFont typeface="Arial"/>
              <a:buChar char="•"/>
            </a:pPr>
            <a:r>
              <a:rPr lang="en-AU" spc="-1" dirty="0">
                <a:solidFill>
                  <a:srgbClr val="000000"/>
                </a:solidFill>
                <a:latin typeface="Calibri"/>
              </a:rPr>
              <a:t>Written in “dotted decimal” notation</a:t>
            </a:r>
            <a:endParaRPr lang="en-US"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r>
              <a:rPr lang="en-AU" b="0" strike="noStrike" spc="-1" dirty="0" err="1">
                <a:solidFill>
                  <a:srgbClr val="000000"/>
                </a:solidFill>
                <a:latin typeface="Calibri"/>
              </a:rPr>
              <a:t>nnn.nnn.nnn.nnn</a:t>
            </a:r>
            <a:endParaRPr lang="en-US"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r>
              <a:rPr lang="en-AU" b="0" strike="noStrike" spc="-1" dirty="0">
                <a:solidFill>
                  <a:srgbClr val="000000"/>
                </a:solidFill>
                <a:latin typeface="Calibri"/>
              </a:rPr>
              <a:t>130.95.172.57 (</a:t>
            </a:r>
            <a:r>
              <a:rPr lang="en-AU" b="0" u="sng" strike="noStrike" spc="-1" dirty="0">
                <a:solidFill>
                  <a:srgbClr val="0563C1"/>
                </a:solidFill>
                <a:uFillTx/>
                <a:latin typeface="Calibri"/>
                <a:hlinkClick r:id="rId3"/>
              </a:rPr>
              <a:t>www.csse.uwa.edu.au</a:t>
            </a:r>
            <a:r>
              <a:rPr lang="en-AU" b="0" strike="noStrike" spc="-1" dirty="0">
                <a:solidFill>
                  <a:srgbClr val="000000"/>
                </a:solidFill>
                <a:latin typeface="Calibri"/>
              </a:rPr>
              <a:t>)</a:t>
            </a:r>
            <a:endParaRPr lang="en-US" b="0" strike="noStrike" spc="-1" dirty="0">
              <a:solidFill>
                <a:srgbClr val="000000"/>
              </a:solidFill>
              <a:latin typeface="Calibri"/>
            </a:endParaRPr>
          </a:p>
          <a:p>
            <a:pPr marL="228600" indent="-228240">
              <a:lnSpc>
                <a:spcPct val="90000"/>
              </a:lnSpc>
              <a:spcBef>
                <a:spcPts val="1001"/>
              </a:spcBef>
              <a:buClr>
                <a:srgbClr val="000000"/>
              </a:buClr>
              <a:buFont typeface="Arial"/>
              <a:buChar char="•"/>
            </a:pPr>
            <a:r>
              <a:rPr lang="en-AU" b="0" strike="noStrike" spc="-1" dirty="0">
                <a:solidFill>
                  <a:srgbClr val="000000"/>
                </a:solidFill>
                <a:latin typeface="Calibri"/>
              </a:rPr>
              <a:t>Translation between name and IP address done by </a:t>
            </a:r>
            <a:r>
              <a:rPr lang="en-AU" b="0" strike="noStrike" spc="-1" dirty="0">
                <a:solidFill>
                  <a:srgbClr val="000000"/>
                </a:solidFill>
                <a:highlight>
                  <a:srgbClr val="FFFF00"/>
                </a:highlight>
                <a:latin typeface="Calibri"/>
              </a:rPr>
              <a:t>Domain Name System (DNS)</a:t>
            </a:r>
            <a:endParaRPr lang="en-US" b="0" strike="noStrike" spc="-1" dirty="0">
              <a:solidFill>
                <a:srgbClr val="000000"/>
              </a:solidFill>
              <a:highlight>
                <a:srgbClr val="FFFF00"/>
              </a:highlight>
              <a:latin typeface="Calibri"/>
            </a:endParaRPr>
          </a:p>
          <a:p>
            <a:pPr marL="228600" indent="-228240">
              <a:lnSpc>
                <a:spcPct val="90000"/>
              </a:lnSpc>
              <a:spcBef>
                <a:spcPts val="1001"/>
              </a:spcBef>
              <a:buClr>
                <a:srgbClr val="000000"/>
              </a:buClr>
              <a:buFont typeface="Arial"/>
              <a:buChar char="•"/>
            </a:pPr>
            <a:r>
              <a:rPr lang="en-US" b="0" strike="noStrike" spc="-1" dirty="0">
                <a:solidFill>
                  <a:srgbClr val="000000"/>
                </a:solidFill>
                <a:latin typeface="Calibri"/>
              </a:rPr>
              <a:t>Specific ranges of IP addresses reserved as </a:t>
            </a:r>
            <a:r>
              <a:rPr lang="en-US" b="1" i="1" strike="noStrike" spc="-1" dirty="0">
                <a:solidFill>
                  <a:srgbClr val="000000"/>
                </a:solidFill>
                <a:latin typeface="Calibri"/>
              </a:rPr>
              <a:t>Private Addresses</a:t>
            </a:r>
            <a:r>
              <a:rPr lang="en-US" b="0" strike="noStrike" spc="-1" dirty="0">
                <a:solidFill>
                  <a:srgbClr val="000000"/>
                </a:solidFill>
                <a:latin typeface="Calibri"/>
              </a:rPr>
              <a:t>:</a:t>
            </a:r>
          </a:p>
        </p:txBody>
      </p:sp>
      <p:graphicFrame>
        <p:nvGraphicFramePr>
          <p:cNvPr id="4" name="Table 4">
            <a:extLst>
              <a:ext uri="{FF2B5EF4-FFF2-40B4-BE49-F238E27FC236}">
                <a16:creationId xmlns:a16="http://schemas.microsoft.com/office/drawing/2014/main" id="{16907B04-7CCD-E740-9A11-3D35B04A386B}"/>
              </a:ext>
            </a:extLst>
          </p:cNvPr>
          <p:cNvGraphicFramePr/>
          <p:nvPr>
            <p:extLst>
              <p:ext uri="{D42A27DB-BD31-4B8C-83A1-F6EECF244321}">
                <p14:modId xmlns:p14="http://schemas.microsoft.com/office/powerpoint/2010/main" val="366816454"/>
              </p:ext>
            </p:extLst>
          </p:nvPr>
        </p:nvGraphicFramePr>
        <p:xfrm>
          <a:off x="2547191" y="4605120"/>
          <a:ext cx="7091758" cy="2192886"/>
        </p:xfrm>
        <a:graphic>
          <a:graphicData uri="http://schemas.openxmlformats.org/drawingml/2006/table">
            <a:tbl>
              <a:tblPr/>
              <a:tblGrid>
                <a:gridCol w="1294930">
                  <a:extLst>
                    <a:ext uri="{9D8B030D-6E8A-4147-A177-3AD203B41FA5}">
                      <a16:colId xmlns:a16="http://schemas.microsoft.com/office/drawing/2014/main" val="20000"/>
                    </a:ext>
                  </a:extLst>
                </a:gridCol>
                <a:gridCol w="2213611">
                  <a:extLst>
                    <a:ext uri="{9D8B030D-6E8A-4147-A177-3AD203B41FA5}">
                      <a16:colId xmlns:a16="http://schemas.microsoft.com/office/drawing/2014/main" val="20001"/>
                    </a:ext>
                  </a:extLst>
                </a:gridCol>
                <a:gridCol w="1370468">
                  <a:extLst>
                    <a:ext uri="{9D8B030D-6E8A-4147-A177-3AD203B41FA5}">
                      <a16:colId xmlns:a16="http://schemas.microsoft.com/office/drawing/2014/main" val="20002"/>
                    </a:ext>
                  </a:extLst>
                </a:gridCol>
                <a:gridCol w="2212749">
                  <a:extLst>
                    <a:ext uri="{9D8B030D-6E8A-4147-A177-3AD203B41FA5}">
                      <a16:colId xmlns:a16="http://schemas.microsoft.com/office/drawing/2014/main" val="20003"/>
                    </a:ext>
                  </a:extLst>
                </a:gridCol>
              </a:tblGrid>
              <a:tr h="443778">
                <a:tc>
                  <a:txBody>
                    <a:bodyPr/>
                    <a:lstStyle/>
                    <a:p>
                      <a:pPr algn="ctr">
                        <a:lnSpc>
                          <a:spcPct val="100000"/>
                        </a:lnSpc>
                        <a:spcBef>
                          <a:spcPts val="1199"/>
                        </a:spcBef>
                        <a:spcAft>
                          <a:spcPts val="1199"/>
                        </a:spcAft>
                      </a:pPr>
                      <a:r>
                        <a:rPr lang="en-GB" sz="1200" b="0" strike="noStrike" spc="-1" dirty="0">
                          <a:solidFill>
                            <a:srgbClr val="FFFFFF"/>
                          </a:solidFill>
                          <a:latin typeface="Century Gothic"/>
                          <a:ea typeface="Century Gothic"/>
                        </a:rPr>
                        <a:t>RFC1918 name</a:t>
                      </a:r>
                      <a:endParaRPr lang="en-AU" sz="1200" b="0" strike="noStrike" spc="-1" dirty="0">
                        <a:latin typeface="Arial"/>
                      </a:endParaRPr>
                    </a:p>
                  </a:txBody>
                  <a:tcPr marL="60840" marR="608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lstStyle/>
                    <a:p>
                      <a:pPr algn="ctr">
                        <a:lnSpc>
                          <a:spcPct val="100000"/>
                        </a:lnSpc>
                        <a:spcBef>
                          <a:spcPts val="1199"/>
                        </a:spcBef>
                        <a:spcAft>
                          <a:spcPts val="1199"/>
                        </a:spcAft>
                      </a:pPr>
                      <a:r>
                        <a:rPr lang="en-GB" sz="1200" b="0" strike="noStrike" spc="-1">
                          <a:solidFill>
                            <a:srgbClr val="FFFFFF"/>
                          </a:solidFill>
                          <a:latin typeface="Century Gothic"/>
                          <a:ea typeface="Century Gothic"/>
                        </a:rPr>
                        <a:t>IP address range</a:t>
                      </a:r>
                      <a:endParaRPr lang="en-AU" sz="1200" b="0" strike="noStrike" spc="-1">
                        <a:latin typeface="Arial"/>
                      </a:endParaRPr>
                    </a:p>
                  </a:txBody>
                  <a:tcPr marL="60840" marR="608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lstStyle/>
                    <a:p>
                      <a:pPr algn="ctr">
                        <a:lnSpc>
                          <a:spcPct val="100000"/>
                        </a:lnSpc>
                        <a:spcBef>
                          <a:spcPts val="1199"/>
                        </a:spcBef>
                        <a:spcAft>
                          <a:spcPts val="1199"/>
                        </a:spcAft>
                      </a:pPr>
                      <a:r>
                        <a:rPr lang="en-GB" sz="1200" b="0" strike="noStrike" spc="-1">
                          <a:solidFill>
                            <a:srgbClr val="FFFFFF"/>
                          </a:solidFill>
                          <a:latin typeface="Century Gothic"/>
                          <a:ea typeface="Century Gothic"/>
                        </a:rPr>
                        <a:t>Number of addresses</a:t>
                      </a:r>
                      <a:endParaRPr lang="en-AU" sz="1200" b="0" strike="noStrike" spc="-1">
                        <a:latin typeface="Arial"/>
                      </a:endParaRPr>
                    </a:p>
                  </a:txBody>
                  <a:tcPr marL="60840" marR="608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lstStyle/>
                    <a:p>
                      <a:pPr algn="ctr">
                        <a:lnSpc>
                          <a:spcPct val="100000"/>
                        </a:lnSpc>
                        <a:spcBef>
                          <a:spcPts val="1199"/>
                        </a:spcBef>
                        <a:spcAft>
                          <a:spcPts val="1199"/>
                        </a:spcAft>
                      </a:pPr>
                      <a:r>
                        <a:rPr lang="en-GB" sz="1200" b="0" strike="noStrike" spc="-1" dirty="0">
                          <a:solidFill>
                            <a:srgbClr val="FFFFFF"/>
                          </a:solidFill>
                          <a:latin typeface="Century Gothic"/>
                          <a:ea typeface="Century Gothic"/>
                        </a:rPr>
                        <a:t>Largest CIDR block (subnet mask)</a:t>
                      </a:r>
                      <a:endParaRPr lang="en-AU" sz="1200" b="0" strike="noStrike" spc="-1" dirty="0">
                        <a:latin typeface="Arial"/>
                      </a:endParaRPr>
                    </a:p>
                  </a:txBody>
                  <a:tcPr marL="60840" marR="608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extLst>
                  <a:ext uri="{0D108BD9-81ED-4DB2-BD59-A6C34878D82A}">
                    <a16:rowId xmlns:a16="http://schemas.microsoft.com/office/drawing/2014/main" val="10000"/>
                  </a:ext>
                </a:extLst>
              </a:tr>
              <a:tr h="411797">
                <a:tc>
                  <a:txBody>
                    <a:bodyPr/>
                    <a:lstStyle/>
                    <a:p>
                      <a:pPr>
                        <a:lnSpc>
                          <a:spcPct val="100000"/>
                        </a:lnSpc>
                        <a:spcBef>
                          <a:spcPts val="1199"/>
                        </a:spcBef>
                        <a:spcAft>
                          <a:spcPts val="1199"/>
                        </a:spcAft>
                      </a:pPr>
                      <a:r>
                        <a:rPr lang="en-GB" sz="1200" b="0" strike="noStrike" spc="-1" dirty="0">
                          <a:solidFill>
                            <a:srgbClr val="FFFFFF"/>
                          </a:solidFill>
                          <a:latin typeface="Century Gothic"/>
                          <a:ea typeface="Century Gothic"/>
                        </a:rPr>
                        <a:t>24-bit block</a:t>
                      </a:r>
                      <a:endParaRPr lang="en-AU" sz="1200" b="0" strike="noStrike" spc="-1" dirty="0">
                        <a:latin typeface="Arial"/>
                      </a:endParaRPr>
                    </a:p>
                  </a:txBody>
                  <a:tcPr marL="60840" marR="6084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4472C4"/>
                    </a:solidFill>
                  </a:tcPr>
                </a:tc>
                <a:tc>
                  <a:txBody>
                    <a:bodyPr/>
                    <a:lstStyle/>
                    <a:p>
                      <a:pPr>
                        <a:lnSpc>
                          <a:spcPct val="100000"/>
                        </a:lnSpc>
                        <a:spcBef>
                          <a:spcPts val="1199"/>
                        </a:spcBef>
                        <a:spcAft>
                          <a:spcPts val="1199"/>
                        </a:spcAft>
                      </a:pPr>
                      <a:r>
                        <a:rPr lang="en-GB" sz="1200" b="0" strike="noStrike" spc="-1" dirty="0">
                          <a:solidFill>
                            <a:srgbClr val="000000"/>
                          </a:solidFill>
                          <a:latin typeface="Century Gothic"/>
                          <a:ea typeface="Century Gothic"/>
                        </a:rPr>
                        <a:t>10.0.0.0 – 10.255.255.255</a:t>
                      </a:r>
                      <a:endParaRPr lang="en-AU" sz="1200" b="0" strike="noStrike" spc="-1" dirty="0">
                        <a:latin typeface="Arial"/>
                      </a:endParaRPr>
                    </a:p>
                  </a:txBody>
                  <a:tcPr marL="60840" marR="6084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5E9"/>
                    </a:solidFill>
                  </a:tcPr>
                </a:tc>
                <a:tc>
                  <a:txBody>
                    <a:bodyPr/>
                    <a:lstStyle/>
                    <a:p>
                      <a:pPr>
                        <a:lnSpc>
                          <a:spcPct val="100000"/>
                        </a:lnSpc>
                        <a:spcBef>
                          <a:spcPts val="1199"/>
                        </a:spcBef>
                        <a:spcAft>
                          <a:spcPts val="1199"/>
                        </a:spcAft>
                      </a:pPr>
                      <a:r>
                        <a:rPr lang="en-GB" sz="1200" b="0" strike="noStrike" spc="-1">
                          <a:solidFill>
                            <a:srgbClr val="000000"/>
                          </a:solidFill>
                          <a:latin typeface="Century Gothic"/>
                          <a:ea typeface="Century Gothic"/>
                        </a:rPr>
                        <a:t>16,777,216</a:t>
                      </a:r>
                      <a:endParaRPr lang="en-AU" sz="1200" b="0" strike="noStrike" spc="-1">
                        <a:latin typeface="Arial"/>
                      </a:endParaRPr>
                    </a:p>
                  </a:txBody>
                  <a:tcPr marL="60840" marR="6084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5E9"/>
                    </a:solidFill>
                  </a:tcPr>
                </a:tc>
                <a:tc>
                  <a:txBody>
                    <a:bodyPr/>
                    <a:lstStyle/>
                    <a:p>
                      <a:pPr>
                        <a:lnSpc>
                          <a:spcPct val="100000"/>
                        </a:lnSpc>
                        <a:spcBef>
                          <a:spcPts val="1199"/>
                        </a:spcBef>
                        <a:spcAft>
                          <a:spcPts val="1199"/>
                        </a:spcAft>
                      </a:pPr>
                      <a:r>
                        <a:rPr lang="en-GB" sz="1200" b="0" strike="noStrike" spc="-1">
                          <a:solidFill>
                            <a:srgbClr val="000000"/>
                          </a:solidFill>
                          <a:latin typeface="Century Gothic"/>
                          <a:ea typeface="Century Gothic"/>
                        </a:rPr>
                        <a:t>10.0.0.0/8 (255.0.0.0)</a:t>
                      </a:r>
                      <a:endParaRPr lang="en-AU" sz="1200" b="0" strike="noStrike" spc="-1">
                        <a:latin typeface="Arial"/>
                      </a:endParaRPr>
                    </a:p>
                  </a:txBody>
                  <a:tcPr marL="60840" marR="6084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5E9"/>
                    </a:solidFill>
                  </a:tcPr>
                </a:tc>
                <a:extLst>
                  <a:ext uri="{0D108BD9-81ED-4DB2-BD59-A6C34878D82A}">
                    <a16:rowId xmlns:a16="http://schemas.microsoft.com/office/drawing/2014/main" val="10001"/>
                  </a:ext>
                </a:extLst>
              </a:tr>
              <a:tr h="409489">
                <a:tc>
                  <a:txBody>
                    <a:bodyPr/>
                    <a:lstStyle/>
                    <a:p>
                      <a:pPr>
                        <a:lnSpc>
                          <a:spcPct val="100000"/>
                        </a:lnSpc>
                        <a:spcBef>
                          <a:spcPts val="1199"/>
                        </a:spcBef>
                        <a:spcAft>
                          <a:spcPts val="1199"/>
                        </a:spcAft>
                      </a:pPr>
                      <a:r>
                        <a:rPr lang="en-GB" sz="1200" b="0" strike="noStrike" spc="-1">
                          <a:solidFill>
                            <a:srgbClr val="FFFFFF"/>
                          </a:solidFill>
                          <a:latin typeface="Century Gothic"/>
                          <a:ea typeface="Century Gothic"/>
                        </a:rPr>
                        <a:t>20-bit block</a:t>
                      </a:r>
                      <a:endParaRPr lang="en-AU" sz="1200" b="0" strike="noStrike" spc="-1">
                        <a:latin typeface="Arial"/>
                      </a:endParaRPr>
                    </a:p>
                  </a:txBody>
                  <a:tcPr marL="60840" marR="60840">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lstStyle/>
                    <a:p>
                      <a:pPr>
                        <a:lnSpc>
                          <a:spcPct val="100000"/>
                        </a:lnSpc>
                        <a:spcBef>
                          <a:spcPts val="1199"/>
                        </a:spcBef>
                        <a:spcAft>
                          <a:spcPts val="1199"/>
                        </a:spcAft>
                      </a:pPr>
                      <a:r>
                        <a:rPr lang="en-GB" sz="1200" b="0" strike="noStrike" spc="-1" dirty="0">
                          <a:solidFill>
                            <a:srgbClr val="000000"/>
                          </a:solidFill>
                          <a:latin typeface="Century Gothic"/>
                          <a:ea typeface="Century Gothic"/>
                        </a:rPr>
                        <a:t>172.16.0.0 – 172.31.255.255</a:t>
                      </a:r>
                      <a:endParaRPr lang="en-AU" sz="1200" b="0" strike="noStrike" spc="-1" dirty="0">
                        <a:latin typeface="Arial"/>
                      </a:endParaRPr>
                    </a:p>
                  </a:txBody>
                  <a:tcPr marL="60840" marR="608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spcBef>
                          <a:spcPts val="1199"/>
                        </a:spcBef>
                        <a:spcAft>
                          <a:spcPts val="1199"/>
                        </a:spcAft>
                      </a:pPr>
                      <a:r>
                        <a:rPr lang="en-GB" sz="1200" b="0" strike="noStrike" spc="-1" dirty="0">
                          <a:solidFill>
                            <a:srgbClr val="000000"/>
                          </a:solidFill>
                          <a:latin typeface="Century Gothic"/>
                          <a:ea typeface="Century Gothic"/>
                        </a:rPr>
                        <a:t>1,048,576</a:t>
                      </a:r>
                      <a:endParaRPr lang="en-AU" sz="1200" b="0" strike="noStrike" spc="-1" dirty="0">
                        <a:latin typeface="Arial"/>
                      </a:endParaRPr>
                    </a:p>
                  </a:txBody>
                  <a:tcPr marL="60840" marR="608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spcBef>
                          <a:spcPts val="1199"/>
                        </a:spcBef>
                        <a:spcAft>
                          <a:spcPts val="1199"/>
                        </a:spcAft>
                      </a:pPr>
                      <a:r>
                        <a:rPr lang="en-GB" sz="1200" b="0" strike="noStrike" spc="-1">
                          <a:solidFill>
                            <a:srgbClr val="000000"/>
                          </a:solidFill>
                          <a:latin typeface="Century Gothic"/>
                          <a:ea typeface="Century Gothic"/>
                        </a:rPr>
                        <a:t>172.16.0.0/12 (255.240.0.0)</a:t>
                      </a:r>
                      <a:endParaRPr lang="en-AU" sz="1200" b="0" strike="noStrike" spc="-1">
                        <a:latin typeface="Arial"/>
                      </a:endParaRPr>
                    </a:p>
                  </a:txBody>
                  <a:tcPr marL="60840" marR="608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2"/>
                  </a:ext>
                </a:extLst>
              </a:tr>
              <a:tr h="432569">
                <a:tc>
                  <a:txBody>
                    <a:bodyPr/>
                    <a:lstStyle/>
                    <a:p>
                      <a:pPr>
                        <a:lnSpc>
                          <a:spcPct val="100000"/>
                        </a:lnSpc>
                        <a:spcBef>
                          <a:spcPts val="1199"/>
                        </a:spcBef>
                        <a:spcAft>
                          <a:spcPts val="1199"/>
                        </a:spcAft>
                      </a:pPr>
                      <a:r>
                        <a:rPr lang="en-GB" sz="1200" b="0" strike="noStrike" spc="-1">
                          <a:solidFill>
                            <a:srgbClr val="FFFFFF"/>
                          </a:solidFill>
                          <a:latin typeface="Century Gothic"/>
                          <a:ea typeface="Century Gothic"/>
                        </a:rPr>
                        <a:t>16-bit block</a:t>
                      </a:r>
                      <a:endParaRPr lang="en-AU" sz="1200" b="0" strike="noStrike" spc="-1">
                        <a:latin typeface="Arial"/>
                      </a:endParaRPr>
                    </a:p>
                  </a:txBody>
                  <a:tcPr marL="60840" marR="60840">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lstStyle/>
                    <a:p>
                      <a:pPr>
                        <a:lnSpc>
                          <a:spcPct val="100000"/>
                        </a:lnSpc>
                        <a:spcBef>
                          <a:spcPts val="1199"/>
                        </a:spcBef>
                        <a:spcAft>
                          <a:spcPts val="1199"/>
                        </a:spcAft>
                      </a:pPr>
                      <a:r>
                        <a:rPr lang="en-GB" sz="1200" b="0" strike="noStrike" spc="-1" dirty="0">
                          <a:solidFill>
                            <a:srgbClr val="000000"/>
                          </a:solidFill>
                          <a:latin typeface="Century Gothic"/>
                          <a:ea typeface="Century Gothic"/>
                        </a:rPr>
                        <a:t>192.168.0.0 – 192.168.255.255</a:t>
                      </a:r>
                      <a:endParaRPr lang="en-AU" sz="1200" b="0" strike="noStrike" spc="-1" dirty="0">
                        <a:latin typeface="Arial"/>
                      </a:endParaRPr>
                    </a:p>
                  </a:txBody>
                  <a:tcPr marL="60840" marR="608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lstStyle/>
                    <a:p>
                      <a:pPr>
                        <a:lnSpc>
                          <a:spcPct val="100000"/>
                        </a:lnSpc>
                        <a:spcBef>
                          <a:spcPts val="1199"/>
                        </a:spcBef>
                        <a:spcAft>
                          <a:spcPts val="1199"/>
                        </a:spcAft>
                      </a:pPr>
                      <a:r>
                        <a:rPr lang="en-GB" sz="1200" b="0" strike="noStrike" spc="-1" dirty="0">
                          <a:solidFill>
                            <a:srgbClr val="000000"/>
                          </a:solidFill>
                          <a:latin typeface="Century Gothic"/>
                          <a:ea typeface="Century Gothic"/>
                        </a:rPr>
                        <a:t>65,536</a:t>
                      </a:r>
                      <a:endParaRPr lang="en-AU" sz="1200" b="0" strike="noStrike" spc="-1" dirty="0">
                        <a:latin typeface="Arial"/>
                      </a:endParaRPr>
                    </a:p>
                  </a:txBody>
                  <a:tcPr marL="60840" marR="608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lstStyle/>
                    <a:p>
                      <a:pPr>
                        <a:lnSpc>
                          <a:spcPct val="100000"/>
                        </a:lnSpc>
                        <a:spcBef>
                          <a:spcPts val="1199"/>
                        </a:spcBef>
                        <a:spcAft>
                          <a:spcPts val="1199"/>
                        </a:spcAft>
                      </a:pPr>
                      <a:r>
                        <a:rPr lang="en-GB" sz="1200" b="0" strike="noStrike" spc="-1" dirty="0">
                          <a:solidFill>
                            <a:srgbClr val="000000"/>
                          </a:solidFill>
                          <a:latin typeface="Century Gothic"/>
                          <a:ea typeface="Century Gothic"/>
                        </a:rPr>
                        <a:t>192.168.0.0/16 (255.255.0.0)</a:t>
                      </a:r>
                      <a:endParaRPr lang="en-AU" sz="1200" b="0" strike="noStrike" spc="-1" dirty="0">
                        <a:latin typeface="Arial"/>
                      </a:endParaRPr>
                    </a:p>
                  </a:txBody>
                  <a:tcPr marL="60840" marR="608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extLst>
                  <a:ext uri="{0D108BD9-81ED-4DB2-BD59-A6C34878D82A}">
                    <a16:rowId xmlns:a16="http://schemas.microsoft.com/office/drawing/2014/main" val="10003"/>
                  </a:ext>
                </a:extLst>
              </a:tr>
              <a:tr h="418721">
                <a:tc>
                  <a:txBody>
                    <a:bodyPr/>
                    <a:lstStyle/>
                    <a:p>
                      <a:pPr>
                        <a:lnSpc>
                          <a:spcPct val="100000"/>
                        </a:lnSpc>
                        <a:spcBef>
                          <a:spcPts val="1199"/>
                        </a:spcBef>
                        <a:spcAft>
                          <a:spcPts val="1199"/>
                        </a:spcAft>
                      </a:pPr>
                      <a:r>
                        <a:rPr lang="en-GB" sz="1200" b="0" strike="noStrike" spc="-1">
                          <a:solidFill>
                            <a:srgbClr val="FFFFFF"/>
                          </a:solidFill>
                          <a:latin typeface="Century Gothic"/>
                          <a:ea typeface="Century Gothic"/>
                        </a:rPr>
                        <a:t>Carrier-Grade NAT</a:t>
                      </a:r>
                      <a:endParaRPr lang="en-AU" sz="1200" b="0" strike="noStrike" spc="-1">
                        <a:latin typeface="Arial"/>
                      </a:endParaRPr>
                    </a:p>
                  </a:txBody>
                  <a:tcPr marL="60840" marR="60840">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lstStyle/>
                    <a:p>
                      <a:pPr>
                        <a:lnSpc>
                          <a:spcPct val="100000"/>
                        </a:lnSpc>
                        <a:spcBef>
                          <a:spcPts val="1199"/>
                        </a:spcBef>
                        <a:spcAft>
                          <a:spcPts val="1199"/>
                        </a:spcAft>
                      </a:pPr>
                      <a:r>
                        <a:rPr lang="en-AU" sz="1200" b="0" strike="noStrike" spc="-1" dirty="0">
                          <a:solidFill>
                            <a:srgbClr val="000000"/>
                          </a:solidFill>
                          <a:latin typeface="Century Gothic"/>
                          <a:ea typeface="Century Gothic"/>
                        </a:rPr>
                        <a:t>100.64.0.0</a:t>
                      </a:r>
                      <a:r>
                        <a:rPr lang="en-US" sz="1200" b="0" strike="noStrike" spc="-1" dirty="0">
                          <a:solidFill>
                            <a:srgbClr val="000000"/>
                          </a:solidFill>
                          <a:latin typeface="Century Gothic"/>
                          <a:ea typeface="Century Gothic"/>
                        </a:rPr>
                        <a:t> – 100.127.255.255</a:t>
                      </a:r>
                      <a:endParaRPr lang="en-AU" sz="1200" b="0" strike="noStrike" spc="-1" dirty="0">
                        <a:latin typeface="Arial"/>
                      </a:endParaRPr>
                    </a:p>
                  </a:txBody>
                  <a:tcPr marL="60840" marR="608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spcBef>
                          <a:spcPts val="1199"/>
                        </a:spcBef>
                        <a:spcAft>
                          <a:spcPts val="1199"/>
                        </a:spcAft>
                      </a:pPr>
                      <a:r>
                        <a:rPr lang="en-GB" sz="1200" b="0" strike="noStrike" spc="-1" dirty="0">
                          <a:solidFill>
                            <a:srgbClr val="000000"/>
                          </a:solidFill>
                          <a:latin typeface="Century Gothic"/>
                          <a:ea typeface="Century Gothic"/>
                        </a:rPr>
                        <a:t>4,194,304</a:t>
                      </a:r>
                      <a:endParaRPr lang="en-AU" sz="1200" b="0" strike="noStrike" spc="-1" dirty="0">
                        <a:latin typeface="Arial"/>
                      </a:endParaRPr>
                    </a:p>
                  </a:txBody>
                  <a:tcPr marL="60840" marR="608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spcBef>
                          <a:spcPts val="1199"/>
                        </a:spcBef>
                        <a:spcAft>
                          <a:spcPts val="1199"/>
                        </a:spcAft>
                      </a:pPr>
                      <a:r>
                        <a:rPr lang="en-AU" sz="1200" b="0" strike="noStrike" spc="-1" dirty="0">
                          <a:solidFill>
                            <a:srgbClr val="000000"/>
                          </a:solidFill>
                          <a:latin typeface="Century Gothic"/>
                          <a:ea typeface="Century Gothic"/>
                        </a:rPr>
                        <a:t>100.64.0.0/10</a:t>
                      </a:r>
                      <a:r>
                        <a:rPr lang="en-US" sz="1200" b="0" strike="noStrike" spc="-1" dirty="0">
                          <a:solidFill>
                            <a:srgbClr val="000000"/>
                          </a:solidFill>
                          <a:latin typeface="Century Gothic"/>
                          <a:ea typeface="Century Gothic"/>
                        </a:rPr>
                        <a:t> (255.192.0.0)</a:t>
                      </a:r>
                      <a:endParaRPr lang="en-AU" sz="1200" b="0" strike="noStrike" spc="-1" dirty="0">
                        <a:latin typeface="Arial"/>
                      </a:endParaRPr>
                    </a:p>
                  </a:txBody>
                  <a:tcPr marL="60840" marR="608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4"/>
                  </a:ext>
                </a:extLst>
              </a:tr>
            </a:tbl>
          </a:graphicData>
        </a:graphic>
      </p:graphicFrame>
      <p:sp>
        <p:nvSpPr>
          <p:cNvPr id="9" name="Slide Number Placeholder 8">
            <a:extLst>
              <a:ext uri="{FF2B5EF4-FFF2-40B4-BE49-F238E27FC236}">
                <a16:creationId xmlns:a16="http://schemas.microsoft.com/office/drawing/2014/main" id="{6965AEB8-127B-D15A-3452-5F339B84B6A0}"/>
              </a:ext>
            </a:extLst>
          </p:cNvPr>
          <p:cNvSpPr>
            <a:spLocks noGrp="1"/>
          </p:cNvSpPr>
          <p:nvPr>
            <p:ph type="sldNum" sz="quarter" idx="12"/>
          </p:nvPr>
        </p:nvSpPr>
        <p:spPr/>
        <p:txBody>
          <a:bodyPr/>
          <a:lstStyle/>
          <a:p>
            <a:fld id="{1FB46938-7C90-1E4B-B134-0691F01D1D1F}" type="slidenum">
              <a:rPr lang="en-US" smtClean="0"/>
              <a:t>6</a:t>
            </a:fld>
            <a:endParaRPr lang="en-US"/>
          </a:p>
        </p:txBody>
      </p:sp>
    </p:spTree>
    <p:extLst>
      <p:ext uri="{BB962C8B-B14F-4D97-AF65-F5344CB8AC3E}">
        <p14:creationId xmlns:p14="http://schemas.microsoft.com/office/powerpoint/2010/main" val="29229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F68A7-4CDD-4C26-F4AD-3AC3187EE5AE}"/>
              </a:ext>
            </a:extLst>
          </p:cNvPr>
          <p:cNvSpPr>
            <a:spLocks noGrp="1"/>
          </p:cNvSpPr>
          <p:nvPr>
            <p:ph type="title"/>
          </p:nvPr>
        </p:nvSpPr>
        <p:spPr/>
        <p:txBody>
          <a:bodyPr/>
          <a:lstStyle/>
          <a:p>
            <a:r>
              <a:rPr lang="en-US" dirty="0"/>
              <a:t>Register Targets</a:t>
            </a:r>
          </a:p>
        </p:txBody>
      </p:sp>
      <p:sp>
        <p:nvSpPr>
          <p:cNvPr id="3" name="Slide Number Placeholder 2">
            <a:extLst>
              <a:ext uri="{FF2B5EF4-FFF2-40B4-BE49-F238E27FC236}">
                <a16:creationId xmlns:a16="http://schemas.microsoft.com/office/drawing/2014/main" id="{A97344E6-83E8-D959-829E-99115E95DAC2}"/>
              </a:ext>
            </a:extLst>
          </p:cNvPr>
          <p:cNvSpPr>
            <a:spLocks noGrp="1"/>
          </p:cNvSpPr>
          <p:nvPr>
            <p:ph type="sldNum" sz="quarter" idx="12"/>
          </p:nvPr>
        </p:nvSpPr>
        <p:spPr/>
        <p:txBody>
          <a:bodyPr/>
          <a:lstStyle/>
          <a:p>
            <a:fld id="{1FB46938-7C90-1E4B-B134-0691F01D1D1F}" type="slidenum">
              <a:rPr lang="en-US" smtClean="0"/>
              <a:t>60</a:t>
            </a:fld>
            <a:endParaRPr lang="en-US"/>
          </a:p>
        </p:txBody>
      </p:sp>
      <p:pic>
        <p:nvPicPr>
          <p:cNvPr id="4" name="Content Placeholder 6">
            <a:extLst>
              <a:ext uri="{FF2B5EF4-FFF2-40B4-BE49-F238E27FC236}">
                <a16:creationId xmlns:a16="http://schemas.microsoft.com/office/drawing/2014/main" id="{EB2AD989-EA7C-EBEB-7FFF-1C2B8C869823}"/>
              </a:ext>
            </a:extLst>
          </p:cNvPr>
          <p:cNvPicPr/>
          <p:nvPr/>
        </p:nvPicPr>
        <p:blipFill>
          <a:blip r:embed="rId3"/>
          <a:stretch/>
        </p:blipFill>
        <p:spPr>
          <a:xfrm>
            <a:off x="2274707" y="1388647"/>
            <a:ext cx="7642586" cy="4967703"/>
          </a:xfrm>
          <a:prstGeom prst="rect">
            <a:avLst/>
          </a:prstGeom>
          <a:ln>
            <a:noFill/>
          </a:ln>
        </p:spPr>
      </p:pic>
    </p:spTree>
    <p:extLst>
      <p:ext uri="{BB962C8B-B14F-4D97-AF65-F5344CB8AC3E}">
        <p14:creationId xmlns:p14="http://schemas.microsoft.com/office/powerpoint/2010/main" val="3112971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ustomShape 1"/>
          <p:cNvSpPr/>
          <p:nvPr/>
        </p:nvSpPr>
        <p:spPr>
          <a:xfrm>
            <a:off x="475560" y="0"/>
            <a:ext cx="10909800" cy="6857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sp>
        <p:nvSpPr>
          <p:cNvPr id="235" name="TextShape 2"/>
          <p:cNvSpPr txBox="1"/>
          <p:nvPr/>
        </p:nvSpPr>
        <p:spPr>
          <a:xfrm>
            <a:off x="3043440" y="2952591"/>
            <a:ext cx="6104880" cy="952457"/>
          </a:xfrm>
          <a:prstGeom prst="rect">
            <a:avLst/>
          </a:prstGeom>
          <a:noFill/>
          <a:ln>
            <a:noFill/>
          </a:ln>
        </p:spPr>
        <p:txBody>
          <a:bodyPr anchor="b">
            <a:normAutofit/>
          </a:bodyPr>
          <a:lstStyle/>
          <a:p>
            <a:pPr algn="ctr">
              <a:lnSpc>
                <a:spcPct val="90000"/>
              </a:lnSpc>
            </a:pPr>
            <a:r>
              <a:rPr lang="en-US" sz="6000" spc="-1" dirty="0">
                <a:solidFill>
                  <a:srgbClr val="FFFFFF"/>
                </a:solidFill>
                <a:latin typeface="Calibri Light"/>
              </a:rPr>
              <a:t>Questions?</a:t>
            </a:r>
            <a:endParaRPr lang="en-US" sz="6000" b="0" strike="noStrike" spc="-1" dirty="0">
              <a:solidFill>
                <a:srgbClr val="000000"/>
              </a:solidFill>
              <a:latin typeface="Tahoma"/>
            </a:endParaRPr>
          </a:p>
        </p:txBody>
      </p:sp>
      <p:pic>
        <p:nvPicPr>
          <p:cNvPr id="237" name="Picture 11"/>
          <p:cNvPicPr/>
          <p:nvPr/>
        </p:nvPicPr>
        <p:blipFill>
          <a:blip r:embed="rId3"/>
          <a:stretch/>
        </p:blipFill>
        <p:spPr>
          <a:xfrm>
            <a:off x="0" y="0"/>
            <a:ext cx="12191760" cy="6857640"/>
          </a:xfrm>
          <a:prstGeom prst="rect">
            <a:avLst/>
          </a:prstGeom>
          <a:ln>
            <a:noFill/>
          </a:ln>
        </p:spPr>
      </p:pic>
      <p:sp>
        <p:nvSpPr>
          <p:cNvPr id="2" name="Slide Number Placeholder 1">
            <a:extLst>
              <a:ext uri="{FF2B5EF4-FFF2-40B4-BE49-F238E27FC236}">
                <a16:creationId xmlns:a16="http://schemas.microsoft.com/office/drawing/2014/main" id="{7E51216F-794D-FF80-2256-24D6DD1B9259}"/>
              </a:ext>
            </a:extLst>
          </p:cNvPr>
          <p:cNvSpPr>
            <a:spLocks noGrp="1"/>
          </p:cNvSpPr>
          <p:nvPr>
            <p:ph type="sldNum" sz="quarter" idx="12"/>
          </p:nvPr>
        </p:nvSpPr>
        <p:spPr/>
        <p:txBody>
          <a:bodyPr/>
          <a:lstStyle/>
          <a:p>
            <a:fld id="{1FB46938-7C90-1E4B-B134-0691F01D1D1F}" type="slidenum">
              <a:rPr lang="en-US" smtClean="0"/>
              <a:t>61</a:t>
            </a:fld>
            <a:endParaRPr lang="en-US"/>
          </a:p>
        </p:txBody>
      </p:sp>
      <p:sp>
        <p:nvSpPr>
          <p:cNvPr id="4" name="TextShape 2">
            <a:extLst>
              <a:ext uri="{FF2B5EF4-FFF2-40B4-BE49-F238E27FC236}">
                <a16:creationId xmlns:a16="http://schemas.microsoft.com/office/drawing/2014/main" id="{BCCD57B7-8059-FC94-2494-B4D4C274A68F}"/>
              </a:ext>
            </a:extLst>
          </p:cNvPr>
          <p:cNvSpPr txBox="1"/>
          <p:nvPr/>
        </p:nvSpPr>
        <p:spPr>
          <a:xfrm>
            <a:off x="3043440" y="4280649"/>
            <a:ext cx="6104880" cy="952457"/>
          </a:xfrm>
          <a:prstGeom prst="rect">
            <a:avLst/>
          </a:prstGeom>
          <a:noFill/>
          <a:ln>
            <a:noFill/>
          </a:ln>
        </p:spPr>
        <p:txBody>
          <a:bodyPr anchor="b">
            <a:normAutofit/>
          </a:bodyPr>
          <a:lstStyle/>
          <a:p>
            <a:pPr algn="ctr">
              <a:lnSpc>
                <a:spcPct val="90000"/>
              </a:lnSpc>
            </a:pPr>
            <a:r>
              <a:rPr lang="en-US" sz="4000" spc="-1" dirty="0" err="1">
                <a:solidFill>
                  <a:srgbClr val="FFFFFF"/>
                </a:solidFill>
                <a:latin typeface="Calibri Light"/>
              </a:rPr>
              <a:t>brettski@amazon.com</a:t>
            </a:r>
            <a:endParaRPr lang="en-US" sz="4000" b="0" strike="noStrike" spc="-1" dirty="0">
              <a:solidFill>
                <a:srgbClr val="000000"/>
              </a:solidFill>
              <a:latin typeface="Tahoma"/>
            </a:endParaRPr>
          </a:p>
        </p:txBody>
      </p:sp>
    </p:spTree>
    <p:extLst>
      <p:ext uri="{BB962C8B-B14F-4D97-AF65-F5344CB8AC3E}">
        <p14:creationId xmlns:p14="http://schemas.microsoft.com/office/powerpoint/2010/main" val="495084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56AC-45DB-71B9-FF93-05A7B1126322}"/>
              </a:ext>
            </a:extLst>
          </p:cNvPr>
          <p:cNvSpPr>
            <a:spLocks noGrp="1"/>
          </p:cNvSpPr>
          <p:nvPr>
            <p:ph type="title"/>
          </p:nvPr>
        </p:nvSpPr>
        <p:spPr/>
        <p:txBody>
          <a:bodyPr/>
          <a:lstStyle/>
          <a:p>
            <a:r>
              <a:rPr lang="en-US" dirty="0"/>
              <a:t>Networks, Hosts and Routers</a:t>
            </a:r>
          </a:p>
        </p:txBody>
      </p:sp>
      <p:sp>
        <p:nvSpPr>
          <p:cNvPr id="3" name="Content Placeholder 2">
            <a:extLst>
              <a:ext uri="{FF2B5EF4-FFF2-40B4-BE49-F238E27FC236}">
                <a16:creationId xmlns:a16="http://schemas.microsoft.com/office/drawing/2014/main" id="{63D39080-7082-7904-4795-0E6BB840DCAA}"/>
              </a:ext>
            </a:extLst>
          </p:cNvPr>
          <p:cNvSpPr>
            <a:spLocks noGrp="1"/>
          </p:cNvSpPr>
          <p:nvPr>
            <p:ph idx="1"/>
          </p:nvPr>
        </p:nvSpPr>
        <p:spPr/>
        <p:txBody>
          <a:bodyPr>
            <a:normAutofit lnSpcReduction="10000"/>
          </a:bodyPr>
          <a:lstStyle/>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To </a:t>
            </a:r>
            <a:r>
              <a:rPr lang="en-US" sz="2800" b="0" strike="noStrike" spc="-1" dirty="0">
                <a:solidFill>
                  <a:srgbClr val="000000"/>
                </a:solidFill>
                <a:highlight>
                  <a:srgbClr val="FFFF00"/>
                </a:highlight>
                <a:latin typeface="Calibri"/>
              </a:rPr>
              <a:t>route an IP packet(</a:t>
            </a:r>
            <a:r>
              <a:rPr lang="zh-CN" altLang="en-US" sz="2800" b="0" strike="noStrike" spc="-1" dirty="0">
                <a:solidFill>
                  <a:srgbClr val="000000"/>
                </a:solidFill>
                <a:highlight>
                  <a:srgbClr val="FFFF00"/>
                </a:highlight>
                <a:latin typeface="Calibri"/>
              </a:rPr>
              <a:t>路由一个</a:t>
            </a:r>
            <a:r>
              <a:rPr lang="en-US" altLang="zh-CN" sz="2800" b="0" strike="noStrike" spc="-1" dirty="0">
                <a:solidFill>
                  <a:srgbClr val="000000"/>
                </a:solidFill>
                <a:highlight>
                  <a:srgbClr val="FFFF00"/>
                </a:highlight>
                <a:latin typeface="Calibri"/>
              </a:rPr>
              <a:t>IP</a:t>
            </a:r>
            <a:r>
              <a:rPr lang="zh-CN" altLang="en-US" sz="2800" b="0" strike="noStrike" spc="-1" dirty="0">
                <a:solidFill>
                  <a:srgbClr val="000000"/>
                </a:solidFill>
                <a:highlight>
                  <a:srgbClr val="FFFF00"/>
                </a:highlight>
                <a:latin typeface="Calibri"/>
              </a:rPr>
              <a:t>包</a:t>
            </a:r>
            <a:r>
              <a:rPr lang="en-US" sz="2800" b="0" strike="noStrike" spc="-1" dirty="0">
                <a:solidFill>
                  <a:srgbClr val="000000"/>
                </a:solidFill>
                <a:highlight>
                  <a:srgbClr val="FFFF00"/>
                </a:highlight>
                <a:latin typeface="Calibri"/>
              </a:rPr>
              <a:t>)</a:t>
            </a:r>
            <a:r>
              <a:rPr lang="en-US" sz="2800" b="0" strike="noStrike" spc="-1" dirty="0">
                <a:solidFill>
                  <a:srgbClr val="000000"/>
                </a:solidFill>
                <a:latin typeface="Calibri"/>
              </a:rPr>
              <a:t>, you’ll need three (maybe four) things:</a:t>
            </a:r>
          </a:p>
          <a:p>
            <a:pPr lvl="1" indent="-228240">
              <a:spcBef>
                <a:spcPts val="1001"/>
              </a:spcBef>
              <a:buClr>
                <a:srgbClr val="000000"/>
              </a:buClr>
              <a:buFont typeface="Arial"/>
              <a:buChar char="•"/>
            </a:pPr>
            <a:r>
              <a:rPr lang="en-US" b="0" strike="noStrike" spc="-1" dirty="0">
                <a:solidFill>
                  <a:srgbClr val="000000"/>
                </a:solidFill>
                <a:latin typeface="Calibri"/>
              </a:rPr>
              <a:t>Your IP address</a:t>
            </a:r>
          </a:p>
          <a:p>
            <a:pPr lvl="1" indent="-228240">
              <a:spcBef>
                <a:spcPts val="1001"/>
              </a:spcBef>
              <a:buClr>
                <a:srgbClr val="000000"/>
              </a:buClr>
              <a:buFont typeface="Arial"/>
              <a:buChar char="•"/>
            </a:pPr>
            <a:r>
              <a:rPr lang="en-US" b="0" strike="noStrike" spc="-1" dirty="0">
                <a:solidFill>
                  <a:srgbClr val="000000"/>
                </a:solidFill>
                <a:latin typeface="Calibri"/>
              </a:rPr>
              <a:t>Destination IP address</a:t>
            </a:r>
          </a:p>
          <a:p>
            <a:pPr lvl="1" indent="-228240">
              <a:spcBef>
                <a:spcPts val="1001"/>
              </a:spcBef>
              <a:buClr>
                <a:srgbClr val="000000"/>
              </a:buClr>
              <a:buFont typeface="Arial"/>
              <a:buChar char="•"/>
            </a:pPr>
            <a:r>
              <a:rPr lang="en-US" b="0" strike="noStrike" spc="-1" dirty="0">
                <a:solidFill>
                  <a:srgbClr val="000000"/>
                </a:solidFill>
                <a:latin typeface="Calibri"/>
              </a:rPr>
              <a:t>Your subnet mask</a:t>
            </a:r>
          </a:p>
          <a:p>
            <a:pPr lvl="1" indent="-228240">
              <a:spcBef>
                <a:spcPts val="1001"/>
              </a:spcBef>
              <a:buClr>
                <a:srgbClr val="000000"/>
              </a:buClr>
              <a:buFont typeface="Arial"/>
              <a:buChar char="•"/>
            </a:pPr>
            <a:r>
              <a:rPr lang="en-US" b="0" strike="noStrike" spc="-1" dirty="0">
                <a:solidFill>
                  <a:srgbClr val="000000"/>
                </a:solidFill>
                <a:latin typeface="Calibri"/>
              </a:rPr>
              <a:t>Your local router</a:t>
            </a:r>
          </a:p>
          <a:p>
            <a:pPr marL="228600" indent="-228240">
              <a:lnSpc>
                <a:spcPct val="90000"/>
              </a:lnSpc>
              <a:spcBef>
                <a:spcPts val="1001"/>
              </a:spcBef>
              <a:buClr>
                <a:srgbClr val="000000"/>
              </a:buClr>
              <a:buFont typeface="Arial"/>
              <a:buChar char="•"/>
            </a:pPr>
            <a:endParaRPr lang="en-US" spc="-1" dirty="0">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Process:</a:t>
            </a:r>
          </a:p>
          <a:p>
            <a:pPr lvl="1" indent="-228240">
              <a:spcBef>
                <a:spcPts val="1001"/>
              </a:spcBef>
              <a:buClr>
                <a:srgbClr val="000000"/>
              </a:buClr>
              <a:buFont typeface="Arial"/>
              <a:buChar char="•"/>
            </a:pPr>
            <a:r>
              <a:rPr lang="en-US" b="0" strike="noStrike" spc="-1" dirty="0">
                <a:solidFill>
                  <a:srgbClr val="000000"/>
                </a:solidFill>
                <a:latin typeface="Calibri"/>
              </a:rPr>
              <a:t>Use subnet mask to figure out your network and host address</a:t>
            </a:r>
          </a:p>
          <a:p>
            <a:pPr lvl="1" indent="-228240">
              <a:spcBef>
                <a:spcPts val="1001"/>
              </a:spcBef>
              <a:buClr>
                <a:srgbClr val="000000"/>
              </a:buClr>
              <a:buFont typeface="Arial"/>
              <a:buChar char="•"/>
            </a:pPr>
            <a:r>
              <a:rPr lang="en-US" spc="-1" dirty="0">
                <a:solidFill>
                  <a:srgbClr val="000000"/>
                </a:solidFill>
                <a:latin typeface="Calibri"/>
              </a:rPr>
              <a:t>Use subnet mask to figure out destination network and host address</a:t>
            </a:r>
          </a:p>
          <a:p>
            <a:pPr lvl="1" indent="-228240">
              <a:spcBef>
                <a:spcPts val="1001"/>
              </a:spcBef>
              <a:buClr>
                <a:srgbClr val="000000"/>
              </a:buClr>
              <a:buFont typeface="Arial"/>
              <a:buChar char="•"/>
            </a:pPr>
            <a:r>
              <a:rPr lang="en-US" b="0" strike="noStrike" spc="-1" dirty="0">
                <a:solidFill>
                  <a:srgbClr val="000000"/>
                </a:solidFill>
                <a:latin typeface="Calibri"/>
              </a:rPr>
              <a:t>If on same network, send packet directly(</a:t>
            </a:r>
            <a:r>
              <a:rPr lang="zh-CN" altLang="en-US" b="0" strike="noStrike" spc="-1" dirty="0">
                <a:solidFill>
                  <a:srgbClr val="000000"/>
                </a:solidFill>
                <a:highlight>
                  <a:srgbClr val="FFFF00"/>
                </a:highlight>
                <a:latin typeface="Calibri"/>
              </a:rPr>
              <a:t>同一子网直接发</a:t>
            </a:r>
            <a:r>
              <a:rPr lang="en-US" altLang="zh-CN" b="0" strike="noStrike" spc="-1" dirty="0">
                <a:solidFill>
                  <a:srgbClr val="000000"/>
                </a:solidFill>
                <a:latin typeface="Calibri"/>
              </a:rPr>
              <a:t>)</a:t>
            </a:r>
            <a:endParaRPr lang="en-US" b="0" strike="noStrike" spc="-1" dirty="0">
              <a:solidFill>
                <a:srgbClr val="000000"/>
              </a:solidFill>
              <a:latin typeface="Calibri"/>
            </a:endParaRPr>
          </a:p>
          <a:p>
            <a:pPr lvl="1" indent="-228240">
              <a:spcBef>
                <a:spcPts val="1001"/>
              </a:spcBef>
              <a:buClr>
                <a:srgbClr val="000000"/>
              </a:buClr>
              <a:buFont typeface="Arial"/>
              <a:buChar char="•"/>
            </a:pPr>
            <a:r>
              <a:rPr lang="en-US" spc="-1" dirty="0">
                <a:solidFill>
                  <a:srgbClr val="000000"/>
                </a:solidFill>
                <a:latin typeface="Calibri"/>
              </a:rPr>
              <a:t>If on different network, send packet to router(</a:t>
            </a:r>
            <a:r>
              <a:rPr lang="zh-CN" altLang="en-US" spc="-1" dirty="0">
                <a:solidFill>
                  <a:srgbClr val="000000"/>
                </a:solidFill>
                <a:highlight>
                  <a:srgbClr val="FFFF00"/>
                </a:highlight>
                <a:latin typeface="Calibri"/>
              </a:rPr>
              <a:t>不同子网发给</a:t>
            </a:r>
            <a:r>
              <a:rPr lang="en-US" altLang="zh-CN" spc="-1" dirty="0">
                <a:solidFill>
                  <a:srgbClr val="000000"/>
                </a:solidFill>
                <a:highlight>
                  <a:srgbClr val="FFFF00"/>
                </a:highlight>
                <a:latin typeface="Calibri"/>
              </a:rPr>
              <a:t>router</a:t>
            </a:r>
            <a:r>
              <a:rPr lang="en-US" spc="-1" dirty="0">
                <a:solidFill>
                  <a:srgbClr val="000000"/>
                </a:solidFill>
                <a:latin typeface="Calibri"/>
              </a:rPr>
              <a:t>)</a:t>
            </a:r>
            <a:endParaRPr lang="en-US" b="0" strike="noStrike" spc="-1" dirty="0">
              <a:solidFill>
                <a:srgbClr val="000000"/>
              </a:solidFill>
              <a:latin typeface="Calibri"/>
            </a:endParaRPr>
          </a:p>
        </p:txBody>
      </p:sp>
      <p:sp>
        <p:nvSpPr>
          <p:cNvPr id="6" name="Slide Number Placeholder 5">
            <a:extLst>
              <a:ext uri="{FF2B5EF4-FFF2-40B4-BE49-F238E27FC236}">
                <a16:creationId xmlns:a16="http://schemas.microsoft.com/office/drawing/2014/main" id="{DD48972F-4264-E197-BB81-960A13F6E438}"/>
              </a:ext>
            </a:extLst>
          </p:cNvPr>
          <p:cNvSpPr>
            <a:spLocks noGrp="1"/>
          </p:cNvSpPr>
          <p:nvPr>
            <p:ph type="sldNum" sz="quarter" idx="12"/>
          </p:nvPr>
        </p:nvSpPr>
        <p:spPr/>
        <p:txBody>
          <a:bodyPr/>
          <a:lstStyle/>
          <a:p>
            <a:fld id="{1FB46938-7C90-1E4B-B134-0691F01D1D1F}" type="slidenum">
              <a:rPr lang="en-US" smtClean="0"/>
              <a:t>7</a:t>
            </a:fld>
            <a:endParaRPr lang="en-US"/>
          </a:p>
        </p:txBody>
      </p:sp>
    </p:spTree>
    <p:extLst>
      <p:ext uri="{BB962C8B-B14F-4D97-AF65-F5344CB8AC3E}">
        <p14:creationId xmlns:p14="http://schemas.microsoft.com/office/powerpoint/2010/main" val="110790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56AC-45DB-71B9-FF93-05A7B1126322}"/>
              </a:ext>
            </a:extLst>
          </p:cNvPr>
          <p:cNvSpPr>
            <a:spLocks noGrp="1"/>
          </p:cNvSpPr>
          <p:nvPr>
            <p:ph type="title"/>
          </p:nvPr>
        </p:nvSpPr>
        <p:spPr/>
        <p:txBody>
          <a:bodyPr/>
          <a:lstStyle/>
          <a:p>
            <a:r>
              <a:rPr lang="en-US" dirty="0"/>
              <a:t>Subnet Masks</a:t>
            </a:r>
          </a:p>
        </p:txBody>
      </p:sp>
      <p:sp>
        <p:nvSpPr>
          <p:cNvPr id="3" name="Content Placeholder 2">
            <a:extLst>
              <a:ext uri="{FF2B5EF4-FFF2-40B4-BE49-F238E27FC236}">
                <a16:creationId xmlns:a16="http://schemas.microsoft.com/office/drawing/2014/main" id="{63D39080-7082-7904-4795-0E6BB840DCAA}"/>
              </a:ext>
            </a:extLst>
          </p:cNvPr>
          <p:cNvSpPr>
            <a:spLocks noGrp="1"/>
          </p:cNvSpPr>
          <p:nvPr>
            <p:ph idx="1"/>
          </p:nvPr>
        </p:nvSpPr>
        <p:spPr/>
        <p:txBody>
          <a:bodyPr/>
          <a:lstStyle/>
          <a:p>
            <a:r>
              <a:rPr lang="en-US" dirty="0"/>
              <a:t>Determines network and host address from the IP address</a:t>
            </a:r>
          </a:p>
          <a:p>
            <a:pPr lvl="1"/>
            <a:r>
              <a:rPr lang="en-US" dirty="0"/>
              <a:t>Usually written in “dotted decimal” notation</a:t>
            </a:r>
          </a:p>
          <a:p>
            <a:pPr lvl="1"/>
            <a:r>
              <a:rPr lang="en-US" dirty="0" err="1"/>
              <a:t>nnn.nnn.nn.nnn</a:t>
            </a:r>
            <a:endParaRPr lang="en-US" dirty="0"/>
          </a:p>
          <a:p>
            <a:pPr lvl="1"/>
            <a:r>
              <a:rPr lang="en-US" dirty="0"/>
              <a:t>e.g. 255.255.255.0</a:t>
            </a:r>
          </a:p>
          <a:p>
            <a:endParaRPr lang="en-US" dirty="0"/>
          </a:p>
          <a:p>
            <a:r>
              <a:rPr lang="en-US" dirty="0"/>
              <a:t>Easy example:</a:t>
            </a:r>
          </a:p>
          <a:p>
            <a:pPr lvl="1"/>
            <a:r>
              <a:rPr lang="en-US" dirty="0"/>
              <a:t>IP Address: 192.168.10.54</a:t>
            </a:r>
          </a:p>
          <a:p>
            <a:pPr lvl="1"/>
            <a:r>
              <a:rPr lang="en-US" dirty="0"/>
              <a:t>Subnet mask: 255.255.255.0</a:t>
            </a:r>
          </a:p>
          <a:p>
            <a:pPr lvl="1"/>
            <a:r>
              <a:rPr lang="en-US" dirty="0"/>
              <a:t>Network: 192.168.10</a:t>
            </a:r>
          </a:p>
          <a:p>
            <a:pPr lvl="1"/>
            <a:r>
              <a:rPr lang="en-US" dirty="0"/>
              <a:t>Host: 54</a:t>
            </a:r>
          </a:p>
        </p:txBody>
      </p:sp>
      <p:sp>
        <p:nvSpPr>
          <p:cNvPr id="6" name="Slide Number Placeholder 5">
            <a:extLst>
              <a:ext uri="{FF2B5EF4-FFF2-40B4-BE49-F238E27FC236}">
                <a16:creationId xmlns:a16="http://schemas.microsoft.com/office/drawing/2014/main" id="{DD48972F-4264-E197-BB81-960A13F6E438}"/>
              </a:ext>
            </a:extLst>
          </p:cNvPr>
          <p:cNvSpPr>
            <a:spLocks noGrp="1"/>
          </p:cNvSpPr>
          <p:nvPr>
            <p:ph type="sldNum" sz="quarter" idx="12"/>
          </p:nvPr>
        </p:nvSpPr>
        <p:spPr/>
        <p:txBody>
          <a:bodyPr/>
          <a:lstStyle/>
          <a:p>
            <a:fld id="{1FB46938-7C90-1E4B-B134-0691F01D1D1F}" type="slidenum">
              <a:rPr lang="en-US" smtClean="0"/>
              <a:pPr/>
              <a:t>8</a:t>
            </a:fld>
            <a:endParaRPr lang="en-US"/>
          </a:p>
        </p:txBody>
      </p:sp>
    </p:spTree>
    <p:extLst>
      <p:ext uri="{BB962C8B-B14F-4D97-AF65-F5344CB8AC3E}">
        <p14:creationId xmlns:p14="http://schemas.microsoft.com/office/powerpoint/2010/main" val="105742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56AC-45DB-71B9-FF93-05A7B1126322}"/>
              </a:ext>
            </a:extLst>
          </p:cNvPr>
          <p:cNvSpPr>
            <a:spLocks noGrp="1"/>
          </p:cNvSpPr>
          <p:nvPr>
            <p:ph type="title"/>
          </p:nvPr>
        </p:nvSpPr>
        <p:spPr/>
        <p:txBody>
          <a:bodyPr/>
          <a:lstStyle/>
          <a:p>
            <a:r>
              <a:rPr lang="en-US" dirty="0"/>
              <a:t>Subnet Masks</a:t>
            </a:r>
          </a:p>
        </p:txBody>
      </p:sp>
      <p:sp>
        <p:nvSpPr>
          <p:cNvPr id="3" name="Content Placeholder 2">
            <a:extLst>
              <a:ext uri="{FF2B5EF4-FFF2-40B4-BE49-F238E27FC236}">
                <a16:creationId xmlns:a16="http://schemas.microsoft.com/office/drawing/2014/main" id="{63D39080-7082-7904-4795-0E6BB840DCAA}"/>
              </a:ext>
            </a:extLst>
          </p:cNvPr>
          <p:cNvSpPr>
            <a:spLocks noGrp="1"/>
          </p:cNvSpPr>
          <p:nvPr>
            <p:ph idx="1"/>
          </p:nvPr>
        </p:nvSpPr>
        <p:spPr/>
        <p:txBody>
          <a:bodyPr/>
          <a:lstStyle/>
          <a:p>
            <a:r>
              <a:rPr lang="en-US" dirty="0"/>
              <a:t>Another easy example:</a:t>
            </a:r>
          </a:p>
          <a:p>
            <a:pPr lvl="1"/>
            <a:r>
              <a:rPr lang="en-US" dirty="0"/>
              <a:t>IP Address: 15.23.98.201</a:t>
            </a:r>
          </a:p>
          <a:p>
            <a:pPr lvl="1"/>
            <a:r>
              <a:rPr lang="en-US" dirty="0"/>
              <a:t>Subnet mask: 255.0.0.0</a:t>
            </a:r>
          </a:p>
          <a:p>
            <a:pPr lvl="1"/>
            <a:r>
              <a:rPr lang="en-US" dirty="0"/>
              <a:t>Network: 15</a:t>
            </a:r>
          </a:p>
          <a:p>
            <a:pPr lvl="1"/>
            <a:r>
              <a:rPr lang="en-US" dirty="0"/>
              <a:t>Host: 23.98.201</a:t>
            </a:r>
          </a:p>
          <a:p>
            <a:pPr marL="0" indent="0">
              <a:buNone/>
            </a:pPr>
            <a:endParaRPr lang="en-US" dirty="0"/>
          </a:p>
          <a:p>
            <a:r>
              <a:rPr lang="en-US" dirty="0"/>
              <a:t>Harder example:</a:t>
            </a:r>
          </a:p>
          <a:p>
            <a:pPr lvl="1"/>
            <a:r>
              <a:rPr lang="en-US" dirty="0"/>
              <a:t>IP Address: 143.88.103.35</a:t>
            </a:r>
          </a:p>
          <a:p>
            <a:pPr lvl="1"/>
            <a:r>
              <a:rPr lang="en-US" dirty="0"/>
              <a:t>Subnet mask: 255.255.240.0</a:t>
            </a:r>
          </a:p>
          <a:p>
            <a:pPr lvl="1"/>
            <a:r>
              <a:rPr lang="en-US" dirty="0"/>
              <a:t>Network: 143.88.96</a:t>
            </a:r>
          </a:p>
          <a:p>
            <a:pPr lvl="1"/>
            <a:r>
              <a:rPr lang="en-US" dirty="0"/>
              <a:t>Host: 7.35</a:t>
            </a:r>
          </a:p>
        </p:txBody>
      </p:sp>
      <p:sp>
        <p:nvSpPr>
          <p:cNvPr id="6" name="Slide Number Placeholder 5">
            <a:extLst>
              <a:ext uri="{FF2B5EF4-FFF2-40B4-BE49-F238E27FC236}">
                <a16:creationId xmlns:a16="http://schemas.microsoft.com/office/drawing/2014/main" id="{DD48972F-4264-E197-BB81-960A13F6E438}"/>
              </a:ext>
            </a:extLst>
          </p:cNvPr>
          <p:cNvSpPr>
            <a:spLocks noGrp="1"/>
          </p:cNvSpPr>
          <p:nvPr>
            <p:ph type="sldNum" sz="quarter" idx="12"/>
          </p:nvPr>
        </p:nvSpPr>
        <p:spPr/>
        <p:txBody>
          <a:bodyPr/>
          <a:lstStyle/>
          <a:p>
            <a:fld id="{1FB46938-7C90-1E4B-B134-0691F01D1D1F}" type="slidenum">
              <a:rPr lang="en-US" smtClean="0"/>
              <a:pPr/>
              <a:t>9</a:t>
            </a:fld>
            <a:endParaRPr lang="en-US"/>
          </a:p>
        </p:txBody>
      </p:sp>
      <p:pic>
        <p:nvPicPr>
          <p:cNvPr id="5" name="Picture 4">
            <a:extLst>
              <a:ext uri="{FF2B5EF4-FFF2-40B4-BE49-F238E27FC236}">
                <a16:creationId xmlns:a16="http://schemas.microsoft.com/office/drawing/2014/main" id="{2C8FF641-8CB8-2F99-9624-996096557A7F}"/>
              </a:ext>
            </a:extLst>
          </p:cNvPr>
          <p:cNvPicPr>
            <a:picLocks noChangeAspect="1"/>
          </p:cNvPicPr>
          <p:nvPr/>
        </p:nvPicPr>
        <p:blipFill rotWithShape="1">
          <a:blip r:embed="rId3"/>
          <a:srcRect l="10719" t="23359"/>
          <a:stretch/>
        </p:blipFill>
        <p:spPr>
          <a:xfrm>
            <a:off x="5943598" y="1282822"/>
            <a:ext cx="4592139" cy="5256090"/>
          </a:xfrm>
          <a:prstGeom prst="rect">
            <a:avLst/>
          </a:prstGeom>
        </p:spPr>
      </p:pic>
    </p:spTree>
    <p:extLst>
      <p:ext uri="{BB962C8B-B14F-4D97-AF65-F5344CB8AC3E}">
        <p14:creationId xmlns:p14="http://schemas.microsoft.com/office/powerpoint/2010/main" val="168018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par>
                          <p:cTn id="44" fill="hold">
                            <p:stCondLst>
                              <p:cond delay="500"/>
                            </p:stCondLst>
                            <p:childTnLst>
                              <p:par>
                                <p:cTn id="45" presetID="10" presetClass="entr" presetSubtype="0" fill="hold" nodeType="afterEffect">
                                  <p:stCondLst>
                                    <p:cond delay="50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3491</TotalTime>
  <Words>10911</Words>
  <Application>Microsoft Office PowerPoint</Application>
  <PresentationFormat>宽屏</PresentationFormat>
  <Paragraphs>1012</Paragraphs>
  <Slides>61</Slides>
  <Notes>61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61</vt:i4>
      </vt:variant>
    </vt:vector>
  </HeadingPairs>
  <TitlesOfParts>
    <vt:vector size="68" baseType="lpstr">
      <vt:lpstr>Arial</vt:lpstr>
      <vt:lpstr>Calibri</vt:lpstr>
      <vt:lpstr>Calibri Light</vt:lpstr>
      <vt:lpstr>Century Gothic</vt:lpstr>
      <vt:lpstr>Tahoma</vt:lpstr>
      <vt:lpstr>Times New Roman</vt:lpstr>
      <vt:lpstr>Office Theme</vt:lpstr>
      <vt:lpstr>PowerPoint 演示文稿</vt:lpstr>
      <vt:lpstr>PowerPoint 演示文稿</vt:lpstr>
      <vt:lpstr>Agenda</vt:lpstr>
      <vt:lpstr>PowerPoint 演示文稿</vt:lpstr>
      <vt:lpstr>Networking</vt:lpstr>
      <vt:lpstr>TCP/IP Addressing</vt:lpstr>
      <vt:lpstr>Networks, Hosts and Routers</vt:lpstr>
      <vt:lpstr>Subnet Masks</vt:lpstr>
      <vt:lpstr>Subnet Masks</vt:lpstr>
      <vt:lpstr>Subnet Masks – Let’s step through that</vt:lpstr>
      <vt:lpstr>Subnet Masks – Let’s step through that</vt:lpstr>
      <vt:lpstr>Subnet Masks – Let’s step through that</vt:lpstr>
      <vt:lpstr>Subnet Masks – Let’s step through that</vt:lpstr>
      <vt:lpstr>Subnet Masks – Let’s step through that</vt:lpstr>
      <vt:lpstr>Subnet Masks – Let’s step through that</vt:lpstr>
      <vt:lpstr>Subnet Masks – Let’s step through that</vt:lpstr>
      <vt:lpstr>Other Useful Information (Part 1)</vt:lpstr>
      <vt:lpstr>Other Useful Information (Part 2)</vt:lpstr>
      <vt:lpstr>Classless Inter-Domain Routing (CIDR)</vt:lpstr>
      <vt:lpstr>Routing in IP</vt:lpstr>
      <vt:lpstr>Crucial Routing Knowledge</vt:lpstr>
      <vt:lpstr>Routing and Multiple Networks</vt:lpstr>
      <vt:lpstr>Routing and Multiple Networks</vt:lpstr>
      <vt:lpstr>TCP/UDP Ports</vt:lpstr>
      <vt:lpstr>Some Well-known Ports</vt:lpstr>
      <vt:lpstr>PowerPoint 演示文稿</vt:lpstr>
      <vt:lpstr>IPv4 Exhaustion</vt:lpstr>
      <vt:lpstr>Network Address Translation (NAT)</vt:lpstr>
      <vt:lpstr>Simple NAT Configuration</vt:lpstr>
      <vt:lpstr>Simple NAT Configuration</vt:lpstr>
      <vt:lpstr>Dynamic Stateful NAT</vt:lpstr>
      <vt:lpstr>Static Stateful NAT</vt:lpstr>
      <vt:lpstr>PowerPoint 演示文稿</vt:lpstr>
      <vt:lpstr>AWS Networking</vt:lpstr>
      <vt:lpstr>AWS Default VPC</vt:lpstr>
      <vt:lpstr>VPC Subnet</vt:lpstr>
      <vt:lpstr>Network Security</vt:lpstr>
      <vt:lpstr>Network Security</vt:lpstr>
      <vt:lpstr>Security Groups vs NACLs</vt:lpstr>
      <vt:lpstr>Security Groups vs NACLs</vt:lpstr>
      <vt:lpstr>Security Groups vs NACLs</vt:lpstr>
      <vt:lpstr>Security Groups vs NACLs</vt:lpstr>
      <vt:lpstr>Security Groups vs NACLs</vt:lpstr>
      <vt:lpstr>NAT Gateway</vt:lpstr>
      <vt:lpstr>NAT Gateway</vt:lpstr>
      <vt:lpstr>PowerPoint 演示文稿</vt:lpstr>
      <vt:lpstr>Load Balancing</vt:lpstr>
      <vt:lpstr>Application Load Balancer</vt:lpstr>
      <vt:lpstr>Application Load Balancer</vt:lpstr>
      <vt:lpstr>Load Balancing</vt:lpstr>
      <vt:lpstr>Application Load Balancer at Work</vt:lpstr>
      <vt:lpstr>Application Load Balancer at Work</vt:lpstr>
      <vt:lpstr>Application Load Balancer at Work</vt:lpstr>
      <vt:lpstr>Application Load Balancer at Work</vt:lpstr>
      <vt:lpstr>Application Load Balancer at Work</vt:lpstr>
      <vt:lpstr>Application Load Balancer at Work</vt:lpstr>
      <vt:lpstr>PowerPoint 演示文稿</vt:lpstr>
      <vt:lpstr>Configure Security Group</vt:lpstr>
      <vt:lpstr>Target Group</vt:lpstr>
      <vt:lpstr>Register Targets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Brett Looney</dc:creator>
  <cp:lastModifiedBy>Zhang Gerry</cp:lastModifiedBy>
  <cp:revision>58</cp:revision>
  <dcterms:created xsi:type="dcterms:W3CDTF">2022-09-01T03:05:10Z</dcterms:created>
  <dcterms:modified xsi:type="dcterms:W3CDTF">2022-10-25T10:48:42Z</dcterms:modified>
</cp:coreProperties>
</file>